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259" r:id="rId1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ED7D31"/>
    <a:srgbClr val="4472C4"/>
    <a:srgbClr val="1E5BD4"/>
    <a:srgbClr val="FFC0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/>
    <p:restoredTop sz="94705"/>
  </p:normalViewPr>
  <p:slideViewPr>
    <p:cSldViewPr snapToGrid="0" showGuides="1">
      <p:cViewPr varScale="1">
        <p:scale>
          <a:sx n="85" d="100"/>
          <a:sy n="85" d="100"/>
        </p:scale>
        <p:origin x="184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D2EA9-708C-0A4C-8F86-245A57BBE780}" type="datetimeFigureOut">
              <a:rPr kumimoji="1" lang="zh-CN" altLang="en-US" smtClean="0"/>
              <a:t>2022/1/4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9E68F-5E9F-274A-81D0-2ADD45FFEC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8711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36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01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637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3117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7379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166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2923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549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332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70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5478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047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93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015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314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391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45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6938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7079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905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8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9230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9718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378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924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532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72769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930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7665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2581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923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0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169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3477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7880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5832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9445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643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5841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36000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178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8127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466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01933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3430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45392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9598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31135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24042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9570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45377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9266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4581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730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1549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63475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4005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80670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8268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232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6297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0868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55881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193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5078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2031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9139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1313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9636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8980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061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9370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76363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6354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7271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77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6374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8165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4236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6097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118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785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9E68F-5E9F-274A-81D0-2ADD45FFEC43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3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26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403C6-F786-4863-A697-1EF0A2EE6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C9E9D9-58D1-4457-BC0D-815407566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C2A27-D3C6-4848-ADB3-E4C6829D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DD1336-69C9-4140-82B5-8E2B5B06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C54DD-218A-4D90-B3AA-85B798B2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7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AE50FC-EAE4-4904-9A12-DFE655EBA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B69B3B-7BA4-4E43-889B-2E8ED46ED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366DFD-A77D-4CBB-884A-E5A3DBE5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0C165-7650-4266-9249-4CCF4A6C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45C3E6-595D-4DD0-B681-940A4738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27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23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C0308-89C4-4314-83E7-229F3843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35CF42-2D59-4BA9-91CF-E6CD09B6A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3505BE-4340-49B1-AB5A-C72C9074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B3809F-E464-4E56-8CB1-6246E86D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12724-B301-482A-927C-41BA0942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F551D-E943-4552-A275-A6E7F61CE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3B9872-CA18-429F-B871-91156ED32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8810B0-0F43-47A0-8573-61E14B43F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AA5B98-0F03-4750-BD80-5DE621D1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FA80CF-A315-485C-B432-AB4D92BB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037119-8911-4C9D-B248-18256E77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49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09C27-DB1D-4A28-940E-016CE239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183E1F-DF04-45EC-B15A-DC69C0155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CF1D8D-2023-46B5-BDDA-CC95D953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C35F03-C536-4359-A1BF-D6FD7F421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BAE7AF-CF84-408E-9B70-A6ADA62C3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03B51-E035-479F-B926-A1B1A6CE6B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F7399E-0734-42E2-9576-3CD905526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C738A8-20BE-400E-AE5D-1A3CA38B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0D141-432D-4E35-8638-B7E8A6BD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CA22D7-D908-49D3-B7B5-844104A1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50587E-A5FC-4392-BD9F-980DC72C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31294E-7C9C-4939-948F-B310D5A9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71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328796-67AA-4092-A93E-A7E53265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6F5B60-31E3-48F5-A2C9-2A898308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828B71-5BEF-4AC9-8EBA-BA1E4E39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82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033E5-7403-4214-BCF1-6AE2C7D9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D6DC5F-FB0A-431D-BEC3-037644D9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E95DC9-90D1-47C2-BE9D-60212D706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C6C64C-D6C2-47C3-B691-4ED27F36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31F37C-DA2E-4963-981E-F2AD68AF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B97959-4D36-4FC7-9DCE-A20B6B6A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16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3D970-DA7E-4A7C-A6F5-22F58706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D12415-3606-424E-B701-71003A916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E8B2-9541-408D-8187-B659FB24B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9D7622-D891-49A6-B726-41E1741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825973-6953-4A36-B5AB-CC8DB0EFDE94}" type="datetimeFigureOut">
              <a:rPr lang="zh-CN" altLang="en-US" smtClean="0"/>
              <a:t>2022/1/4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4481EF-5665-49AB-982C-73F19054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470402-A34B-47EE-8290-CEE88AFC3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D7DF42-DBB2-4F56-AD04-3BC270F7BC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8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56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5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5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34" y="1421398"/>
            <a:ext cx="680146" cy="964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89" y="1492340"/>
            <a:ext cx="646880" cy="9642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4B06B8-518F-4387-ACC7-76CE7847589F}"/>
              </a:ext>
            </a:extLst>
          </p:cNvPr>
          <p:cNvSpPr txBox="1"/>
          <p:nvPr/>
        </p:nvSpPr>
        <p:spPr>
          <a:xfrm>
            <a:off x="4183280" y="1492341"/>
            <a:ext cx="1829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ype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4996C3-CCCA-49F8-A36B-9D8EDDB71C58}"/>
              </a:ext>
            </a:extLst>
          </p:cNvPr>
          <p:cNvSpPr txBox="1"/>
          <p:nvPr/>
        </p:nvSpPr>
        <p:spPr>
          <a:xfrm>
            <a:off x="6389033" y="1492341"/>
            <a:ext cx="24317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cript</a:t>
            </a:r>
            <a:endParaRPr lang="zh-CN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3026529" y="2600337"/>
            <a:ext cx="6138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学习指南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-95534" y="3275463"/>
            <a:ext cx="4412851" cy="153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7874685" y="3275463"/>
            <a:ext cx="4412851" cy="1535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C6585F-2025-4DD9-9F15-FC56D9B0FADE}"/>
              </a:ext>
            </a:extLst>
          </p:cNvPr>
          <p:cNvSpPr txBox="1"/>
          <p:nvPr/>
        </p:nvSpPr>
        <p:spPr>
          <a:xfrm>
            <a:off x="3433180" y="5803831"/>
            <a:ext cx="532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主讲：古艺散人</a:t>
            </a:r>
          </a:p>
        </p:txBody>
      </p:sp>
    </p:spTree>
    <p:extLst>
      <p:ext uri="{BB962C8B-B14F-4D97-AF65-F5344CB8AC3E}">
        <p14:creationId xmlns:p14="http://schemas.microsoft.com/office/powerpoint/2010/main" val="394375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发现问题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DAF224-F0E9-A94C-945D-4CCFBA92F2F9}"/>
              </a:ext>
            </a:extLst>
          </p:cNvPr>
          <p:cNvSpPr/>
          <p:nvPr/>
        </p:nvSpPr>
        <p:spPr>
          <a:xfrm>
            <a:off x="3905336" y="2364019"/>
            <a:ext cx="438132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x.flip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61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类里的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区块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426123-CA6D-DB4F-81A1-C818B48C28DA}"/>
              </a:ext>
            </a:extLst>
          </p:cNvPr>
          <p:cNvSpPr/>
          <p:nvPr/>
        </p:nvSpPr>
        <p:spPr>
          <a:xfrm>
            <a:off x="3493673" y="1690062"/>
            <a:ext cx="633584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Foo {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static </a:t>
            </a:r>
            <a:r>
              <a:rPr lang="en" altLang="zh-CN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#count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endParaRPr lang="e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get count() {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Foo.</a:t>
            </a:r>
            <a:r>
              <a:rPr lang="en" altLang="zh-CN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#count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static 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Foo.</a:t>
            </a:r>
            <a:r>
              <a:rPr lang="en" altLang="zh-CN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#count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lastInstances.length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11" name="图形 10" descr="关闭">
            <a:extLst>
              <a:ext uri="{FF2B5EF4-FFF2-40B4-BE49-F238E27FC236}">
                <a16:creationId xmlns:a16="http://schemas.microsoft.com/office/drawing/2014/main" id="{6E35A78C-157A-5A4A-A963-118789AD8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9095" y="5334265"/>
            <a:ext cx="554156" cy="55415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CA3C8DE-6128-5640-9997-1A3D3E126B93}"/>
              </a:ext>
            </a:extLst>
          </p:cNvPr>
          <p:cNvSpPr/>
          <p:nvPr/>
        </p:nvSpPr>
        <p:spPr>
          <a:xfrm>
            <a:off x="3520917" y="5426677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Foo.#count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1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泛型类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426123-CA6D-DB4F-81A1-C818B48C28DA}"/>
              </a:ext>
            </a:extLst>
          </p:cNvPr>
          <p:cNvSpPr/>
          <p:nvPr/>
        </p:nvSpPr>
        <p:spPr>
          <a:xfrm>
            <a:off x="3373751" y="1869943"/>
            <a:ext cx="689451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class Box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&lt;Type&gt;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contents: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constructor(value: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this.contents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 b = new Box("hello!");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E705FE-3502-7F48-94B2-3401244DD60A}"/>
              </a:ext>
            </a:extLst>
          </p:cNvPr>
          <p:cNvGrpSpPr/>
          <p:nvPr/>
        </p:nvGrpSpPr>
        <p:grpSpPr>
          <a:xfrm>
            <a:off x="3963988" y="5319321"/>
            <a:ext cx="1701107" cy="837272"/>
            <a:chOff x="3963988" y="5319321"/>
            <a:chExt cx="1701107" cy="83727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6194AC2-F71E-7346-B807-0BE4F111EB16}"/>
                </a:ext>
              </a:extLst>
            </p:cNvPr>
            <p:cNvSpPr/>
            <p:nvPr/>
          </p:nvSpPr>
          <p:spPr>
            <a:xfrm>
              <a:off x="3963988" y="5787261"/>
              <a:ext cx="1701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>
                  <a:latin typeface="Courier New" panose="02070309020205020404" pitchFamily="49" charset="0"/>
                  <a:cs typeface="Courier New" panose="02070309020205020404" pitchFamily="49" charset="0"/>
                </a:rPr>
                <a:t>Box&lt;string&gt;</a:t>
              </a: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96DC0FB7-02CF-E042-9A16-214300CBFCC8}"/>
                </a:ext>
              </a:extLst>
            </p:cNvPr>
            <p:cNvCxnSpPr/>
            <p:nvPr/>
          </p:nvCxnSpPr>
          <p:spPr>
            <a:xfrm>
              <a:off x="4814542" y="5319321"/>
              <a:ext cx="0" cy="48293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55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类运行时中的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7130A9-8F6A-BA4B-B8E4-2C6C32AC92AF}"/>
              </a:ext>
            </a:extLst>
          </p:cNvPr>
          <p:cNvSpPr/>
          <p:nvPr/>
        </p:nvSpPr>
        <p:spPr>
          <a:xfrm>
            <a:off x="3048000" y="1638713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MyClass 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name = "MyClass";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getName() 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zh-CN" alt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this.name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const c = new MyClass();</a:t>
            </a: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const obj = 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"obj",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getName: c.getName,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console.log(obj.getName());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4D78815-9D59-334C-A82D-BF614F3DA5BD}"/>
              </a:ext>
            </a:extLst>
          </p:cNvPr>
          <p:cNvCxnSpPr>
            <a:cxnSpLocks/>
          </p:cNvCxnSpPr>
          <p:nvPr/>
        </p:nvCxnSpPr>
        <p:spPr>
          <a:xfrm>
            <a:off x="4876925" y="5723947"/>
            <a:ext cx="1988570" cy="819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966077-514C-9D40-8641-652FE6797D57}"/>
              </a:ext>
            </a:extLst>
          </p:cNvPr>
          <p:cNvGrpSpPr/>
          <p:nvPr/>
        </p:nvGrpSpPr>
        <p:grpSpPr>
          <a:xfrm>
            <a:off x="6402149" y="4778769"/>
            <a:ext cx="1496080" cy="576756"/>
            <a:chOff x="6402149" y="4778769"/>
            <a:chExt cx="1496080" cy="576756"/>
          </a:xfrm>
        </p:grpSpPr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77B216EA-B012-914D-B5E7-CA85C0E03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2149" y="5083048"/>
              <a:ext cx="926691" cy="27247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2A69ECD-4A21-534D-B9F3-C3B7F8003369}"/>
                </a:ext>
              </a:extLst>
            </p:cNvPr>
            <p:cNvSpPr/>
            <p:nvPr/>
          </p:nvSpPr>
          <p:spPr>
            <a:xfrm>
              <a:off x="7298385" y="4778769"/>
              <a:ext cx="599844" cy="473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b="1" dirty="0">
                  <a:solidFill>
                    <a:srgbClr val="C00000"/>
                  </a:solidFill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obj</a:t>
              </a:r>
              <a:endParaRPr kumimoji="1" lang="zh-CN" altLang="en-US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1442DDF-6CF2-AD47-B849-FB1988B98510}"/>
              </a:ext>
            </a:extLst>
          </p:cNvPr>
          <p:cNvGrpSpPr/>
          <p:nvPr/>
        </p:nvGrpSpPr>
        <p:grpSpPr>
          <a:xfrm>
            <a:off x="7974382" y="2379486"/>
            <a:ext cx="2202591" cy="646615"/>
            <a:chOff x="7974382" y="2379486"/>
            <a:chExt cx="2202591" cy="64661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0DDD477-F048-6442-BF92-8B1983BCB48D}"/>
                </a:ext>
              </a:extLst>
            </p:cNvPr>
            <p:cNvSpPr/>
            <p:nvPr/>
          </p:nvSpPr>
          <p:spPr>
            <a:xfrm>
              <a:off x="8676369" y="2379486"/>
              <a:ext cx="15006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1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、箭头函数</a:t>
              </a:r>
              <a:endParaRPr lang="en-US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  <a:p>
              <a:r>
                <a:rPr lang="en-US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2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、</a:t>
              </a:r>
              <a:r>
                <a:rPr lang="en-US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this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 参数</a:t>
              </a:r>
              <a:endParaRPr lang="en-US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</p:txBody>
        </p:sp>
        <p:pic>
          <p:nvPicPr>
            <p:cNvPr id="15" name="图形 14" descr="举起的手">
              <a:extLst>
                <a:ext uri="{FF2B5EF4-FFF2-40B4-BE49-F238E27FC236}">
                  <a16:creationId xmlns:a16="http://schemas.microsoft.com/office/drawing/2014/main" id="{9386E3BB-05FE-0947-919C-A43F3581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74382" y="2379769"/>
              <a:ext cx="692828" cy="646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23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类型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7130A9-8F6A-BA4B-B8E4-2C6C32AC92AF}"/>
              </a:ext>
            </a:extLst>
          </p:cNvPr>
          <p:cNvSpPr/>
          <p:nvPr/>
        </p:nvSpPr>
        <p:spPr>
          <a:xfrm>
            <a:off x="2375066" y="1720840"/>
            <a:ext cx="813459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Box {  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contents: string = ""; 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(method) </a:t>
            </a:r>
            <a:r>
              <a:rPr lang="en" altLang="zh-CN" sz="24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Box.set</a:t>
            </a:r>
            <a:r>
              <a:rPr lang="en" altLang="zh-CN" sz="2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(value: string): this  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set(value: string)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this.contents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value;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this;  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基于类型守卫的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81E2B3-6507-834C-A358-95A05298D634}"/>
              </a:ext>
            </a:extLst>
          </p:cNvPr>
          <p:cNvSpPr/>
          <p:nvPr/>
        </p:nvSpPr>
        <p:spPr>
          <a:xfrm>
            <a:off x="4756908" y="2762732"/>
            <a:ext cx="267818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this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is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Type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145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参数属性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7AF750-17FB-714C-A634-079F79BF82D3}"/>
              </a:ext>
            </a:extLst>
          </p:cNvPr>
          <p:cNvSpPr/>
          <p:nvPr/>
        </p:nvSpPr>
        <p:spPr>
          <a:xfrm>
            <a:off x="688768" y="2207453"/>
            <a:ext cx="114121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Params {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constructor(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readonly x: number, protected y: number, private z: number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 body necessary  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48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类表达式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7AF750-17FB-714C-A634-079F79BF82D3}"/>
              </a:ext>
            </a:extLst>
          </p:cNvPr>
          <p:cNvSpPr/>
          <p:nvPr/>
        </p:nvSpPr>
        <p:spPr>
          <a:xfrm>
            <a:off x="1272540" y="2151727"/>
            <a:ext cx="104481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someClass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class&lt;Type&gt; {</a:t>
            </a:r>
          </a:p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" altLang="zh-CN" sz="3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}; </a:t>
            </a:r>
          </a:p>
          <a:p>
            <a:endParaRPr lang="en" altLang="zh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const m = new </a:t>
            </a:r>
            <a:r>
              <a:rPr lang="en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someClass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("Hello, world");</a:t>
            </a:r>
            <a:endParaRPr lang="zh-CN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2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抽象类和成员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7AF750-17FB-714C-A634-079F79BF82D3}"/>
              </a:ext>
            </a:extLst>
          </p:cNvPr>
          <p:cNvSpPr/>
          <p:nvPr/>
        </p:nvSpPr>
        <p:spPr>
          <a:xfrm>
            <a:off x="827832" y="2181707"/>
            <a:ext cx="112292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class Base {</a:t>
            </a:r>
          </a:p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3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(): string;</a:t>
            </a:r>
          </a:p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printName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("Hello, " + </a:t>
            </a:r>
            <a:r>
              <a:rPr lang="en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this.getName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类之间的关系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7AF750-17FB-714C-A634-079F79BF82D3}"/>
              </a:ext>
            </a:extLst>
          </p:cNvPr>
          <p:cNvSpPr/>
          <p:nvPr/>
        </p:nvSpPr>
        <p:spPr>
          <a:xfrm>
            <a:off x="3564349" y="1956854"/>
            <a:ext cx="506330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Point1 {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x = 0;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y = 0;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Point2 {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x = 0;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y = 0;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正确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const p: Point1 = new Point2();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31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6509204" y="3301649"/>
            <a:ext cx="218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29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静态类型检查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2EF55B-EACC-4645-B684-C5EC00E89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2482850"/>
            <a:ext cx="9245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863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如何定义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0FA085-3022-6E4A-898B-48156A16E202}"/>
              </a:ext>
            </a:extLst>
          </p:cNvPr>
          <p:cNvSpPr/>
          <p:nvPr/>
        </p:nvSpPr>
        <p:spPr>
          <a:xfrm>
            <a:off x="4021001" y="2744197"/>
            <a:ext cx="173171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import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A51D20-44B5-9645-97B1-E95274435FAA}"/>
              </a:ext>
            </a:extLst>
          </p:cNvPr>
          <p:cNvSpPr/>
          <p:nvPr/>
        </p:nvSpPr>
        <p:spPr>
          <a:xfrm>
            <a:off x="6431230" y="2744197"/>
            <a:ext cx="206834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export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5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中的模块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FD0961-EEAA-3B4F-A11E-3E1AAF5889E0}"/>
              </a:ext>
            </a:extLst>
          </p:cNvPr>
          <p:cNvSpPr/>
          <p:nvPr/>
        </p:nvSpPr>
        <p:spPr>
          <a:xfrm>
            <a:off x="2838137" y="2008604"/>
            <a:ext cx="7684957" cy="223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在</a:t>
            </a:r>
            <a:r>
              <a:rPr lang="en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TypeScript</a:t>
            </a: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中编写基于模块的代码时，有三个主要方面需要考虑：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语法：</a:t>
            </a: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我想用什么语法来导入和导出东西？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lang="zh-CN" altLang="en-US" b="1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模块解析：</a:t>
            </a: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模块名称（或路径）和磁盘上的文件之间是什么关系？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lang="zh-CN" altLang="en-US" b="1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模块输出目标：</a:t>
            </a: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我编译出来的</a:t>
            </a:r>
            <a:r>
              <a:rPr lang="en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JavaScript</a:t>
            </a: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模块应该是什么样子的？</a:t>
            </a:r>
            <a:endParaRPr lang="zh-CN" altLang="en-US" u="none" strike="noStrike" dirty="0">
              <a:solidFill>
                <a:srgbClr val="34495E"/>
              </a:solidFill>
              <a:effectLst/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3205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模块语法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40F270-7B19-F64C-8FA8-C9B0E385FB49}"/>
              </a:ext>
            </a:extLst>
          </p:cNvPr>
          <p:cNvSpPr/>
          <p:nvPr/>
        </p:nvSpPr>
        <p:spPr>
          <a:xfrm>
            <a:off x="2320102" y="1985241"/>
            <a:ext cx="859935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@filename: hello.ts</a:t>
            </a:r>
          </a:p>
          <a:p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helloWorld() {  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console.log("Hello, world!");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hello from "./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hello.js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hello();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394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特定的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模块语法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53C51B-1C55-324C-A93A-10164EB12313}"/>
              </a:ext>
            </a:extLst>
          </p:cNvPr>
          <p:cNvSpPr/>
          <p:nvPr/>
        </p:nvSpPr>
        <p:spPr>
          <a:xfrm>
            <a:off x="3392782" y="1798581"/>
            <a:ext cx="540643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export</a:t>
            </a:r>
            <a:r>
              <a:rPr kumimoji="1" lang="zh-CN" altLang="en-US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type</a:t>
            </a:r>
            <a:endParaRPr kumimoji="1" lang="zh-CN" altLang="en-US" sz="3600" b="1" dirty="0">
              <a:solidFill>
                <a:srgbClr val="C00000"/>
              </a:solidFill>
              <a:latin typeface="Courier New" panose="02070309020205020404" pitchFamily="49" charset="0"/>
              <a:ea typeface="Lantinghei SC Heavy" panose="02000000000000000000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74D030-5DCC-4F4D-A31D-4E2C383CCA6E}"/>
              </a:ext>
            </a:extLst>
          </p:cNvPr>
          <p:cNvSpPr/>
          <p:nvPr/>
        </p:nvSpPr>
        <p:spPr>
          <a:xfrm>
            <a:off x="3392781" y="2850391"/>
            <a:ext cx="540643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import</a:t>
            </a:r>
            <a:r>
              <a:rPr kumimoji="1" lang="zh-CN" altLang="en-US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type</a:t>
            </a:r>
            <a:endParaRPr kumimoji="1" lang="zh-CN" altLang="en-US" sz="3600" b="1" dirty="0">
              <a:solidFill>
                <a:srgbClr val="C00000"/>
              </a:solidFill>
              <a:latin typeface="Courier New" panose="02070309020205020404" pitchFamily="49" charset="0"/>
              <a:ea typeface="Lantinghei SC Heavy" panose="02000000000000000000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EA0F11-5AB1-B347-A379-6DE28D1C33FC}"/>
              </a:ext>
            </a:extLst>
          </p:cNvPr>
          <p:cNvSpPr/>
          <p:nvPr/>
        </p:nvSpPr>
        <p:spPr>
          <a:xfrm>
            <a:off x="3392780" y="3866543"/>
            <a:ext cx="5406439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import</a:t>
            </a:r>
            <a:r>
              <a:rPr kumimoji="1" lang="zh-CN" altLang="en-US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{</a:t>
            </a:r>
            <a:r>
              <a:rPr kumimoji="1" lang="zh-CN" altLang="en-US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type</a:t>
            </a:r>
            <a:r>
              <a:rPr kumimoji="1" lang="zh-CN" altLang="en-US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3600" b="1" dirty="0"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Cat</a:t>
            </a:r>
            <a:r>
              <a:rPr kumimoji="1" lang="zh-CN" altLang="en-US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 </a:t>
            </a:r>
            <a:r>
              <a:rPr kumimoji="1" lang="en-US" altLang="zh-CN" sz="3600" b="1" dirty="0">
                <a:solidFill>
                  <a:srgbClr val="C00000"/>
                </a:solidFill>
                <a:latin typeface="Courier New" panose="02070309020205020404" pitchFamily="49" charset="0"/>
                <a:ea typeface="Lantinghei SC Heavy" panose="02000000000000000000" pitchFamily="2" charset="-122"/>
                <a:cs typeface="Courier New" panose="02070309020205020404" pitchFamily="49" charset="0"/>
              </a:rPr>
              <a:t>}</a:t>
            </a:r>
            <a:endParaRPr kumimoji="1" lang="zh-CN" altLang="en-US" sz="3600" b="1" dirty="0">
              <a:solidFill>
                <a:srgbClr val="C00000"/>
              </a:solidFill>
              <a:latin typeface="Courier New" panose="02070309020205020404" pitchFamily="49" charset="0"/>
              <a:ea typeface="Lantinghei SC Heavy" panose="02000000000000000000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6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模块语法与</a:t>
            </a:r>
            <a:r>
              <a:rPr lang="en-US" altLang="zh-CN" sz="4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CommonJS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91F302-FC24-2440-AC44-568F9B66B0AA}"/>
              </a:ext>
            </a:extLst>
          </p:cNvPr>
          <p:cNvSpPr/>
          <p:nvPr/>
        </p:nvSpPr>
        <p:spPr>
          <a:xfrm>
            <a:off x="1004341" y="1985241"/>
            <a:ext cx="106130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fs =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require("fs")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 code =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fs.readFileSync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hello.ts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", "utf8");</a:t>
            </a:r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078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CommonJS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932AC8-6B8B-FC42-83C4-72D2BAC95612}"/>
              </a:ext>
            </a:extLst>
          </p:cNvPr>
          <p:cNvSpPr/>
          <p:nvPr/>
        </p:nvSpPr>
        <p:spPr>
          <a:xfrm>
            <a:off x="2581945" y="2421031"/>
            <a:ext cx="4103668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module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b="1" dirty="0" err="1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module.exports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5CABDF-149E-624C-8CBB-A58B70CAD606}"/>
              </a:ext>
            </a:extLst>
          </p:cNvPr>
          <p:cNvSpPr/>
          <p:nvPr/>
        </p:nvSpPr>
        <p:spPr>
          <a:xfrm>
            <a:off x="7541713" y="2400419"/>
            <a:ext cx="206834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require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47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6509204" y="3301649"/>
            <a:ext cx="287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基础篇小结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62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932AC8-6B8B-FC42-83C4-72D2BAC95612}"/>
              </a:ext>
            </a:extLst>
          </p:cNvPr>
          <p:cNvSpPr/>
          <p:nvPr/>
        </p:nvSpPr>
        <p:spPr>
          <a:xfrm>
            <a:off x="5183418" y="388986"/>
            <a:ext cx="4103668" cy="585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TypeScript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介绍</a:t>
            </a:r>
            <a:endParaRPr kumimoji="1" lang="en-US" altLang="zh-CN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TypeScript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入门</a:t>
            </a:r>
            <a:endParaRPr kumimoji="1" lang="en-US" altLang="zh-CN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常用类型</a:t>
            </a:r>
            <a:endParaRPr kumimoji="1" lang="en-US" altLang="zh-CN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类型缩小</a:t>
            </a:r>
            <a:endParaRPr kumimoji="1" lang="en-US" altLang="zh-CN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函数</a:t>
            </a:r>
            <a:endParaRPr kumimoji="1" lang="en-US" altLang="zh-CN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对象类型</a:t>
            </a:r>
            <a:endParaRPr kumimoji="1" lang="en-US" altLang="zh-CN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类型操纵</a:t>
            </a:r>
            <a:endParaRPr kumimoji="1" lang="en-US" altLang="zh-CN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类</a:t>
            </a:r>
            <a:endParaRPr kumimoji="1" lang="en-US" altLang="zh-CN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模块</a:t>
            </a:r>
            <a:endParaRPr kumimoji="1" lang="en-US" altLang="zh-CN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F123EC-EE9B-EB4A-A889-D23E2AAB2507}"/>
              </a:ext>
            </a:extLst>
          </p:cNvPr>
          <p:cNvSpPr/>
          <p:nvPr/>
        </p:nvSpPr>
        <p:spPr>
          <a:xfrm>
            <a:off x="2235922" y="3010552"/>
            <a:ext cx="14157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基础篇</a:t>
            </a:r>
            <a:endParaRPr kumimoji="1" lang="en-US" altLang="zh-CN" sz="32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0E5BB212-9BD3-3B42-B458-9CADE3F0FEE2}"/>
              </a:ext>
            </a:extLst>
          </p:cNvPr>
          <p:cNvSpPr/>
          <p:nvPr/>
        </p:nvSpPr>
        <p:spPr>
          <a:xfrm>
            <a:off x="3942413" y="794480"/>
            <a:ext cx="659567" cy="5201586"/>
          </a:xfrm>
          <a:prstGeom prst="leftBrace">
            <a:avLst>
              <a:gd name="adj1" fmla="val 76130"/>
              <a:gd name="adj2" fmla="val 50623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9331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932AC8-6B8B-FC42-83C4-72D2BAC95612}"/>
              </a:ext>
            </a:extLst>
          </p:cNvPr>
          <p:cNvSpPr/>
          <p:nvPr/>
        </p:nvSpPr>
        <p:spPr>
          <a:xfrm>
            <a:off x="6217740" y="261915"/>
            <a:ext cx="4103668" cy="633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声明变量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类型推断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枚举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公共类型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Symbols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类型兼容性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迭代器和生成器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装饰器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JSX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混入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三斜线指令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模块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模块解析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命名空间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命名空间与模块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声明合并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声明文件</a:t>
            </a:r>
            <a:endParaRPr kumimoji="1" lang="en-US" altLang="zh-CN" sz="16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F123EC-EE9B-EB4A-A889-D23E2AAB2507}"/>
              </a:ext>
            </a:extLst>
          </p:cNvPr>
          <p:cNvSpPr/>
          <p:nvPr/>
        </p:nvSpPr>
        <p:spPr>
          <a:xfrm>
            <a:off x="3270244" y="3044279"/>
            <a:ext cx="14157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高级篇</a:t>
            </a:r>
            <a:endParaRPr kumimoji="1" lang="en-US" altLang="zh-CN" sz="32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0E5BB212-9BD3-3B42-B458-9CADE3F0FEE2}"/>
              </a:ext>
            </a:extLst>
          </p:cNvPr>
          <p:cNvSpPr/>
          <p:nvPr/>
        </p:nvSpPr>
        <p:spPr>
          <a:xfrm>
            <a:off x="4976735" y="667409"/>
            <a:ext cx="659567" cy="5673430"/>
          </a:xfrm>
          <a:prstGeom prst="leftBrace">
            <a:avLst>
              <a:gd name="adj1" fmla="val 76130"/>
              <a:gd name="adj2" fmla="val 50623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4186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E902CB-57C1-4293-8820-9CD1684AD399}"/>
              </a:ext>
            </a:extLst>
          </p:cNvPr>
          <p:cNvSpPr txBox="1"/>
          <p:nvPr/>
        </p:nvSpPr>
        <p:spPr>
          <a:xfrm>
            <a:off x="1807580" y="2496458"/>
            <a:ext cx="8321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45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非异常故障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970DB2-409E-0F47-BC35-EC9CA727CB2B}"/>
              </a:ext>
            </a:extLst>
          </p:cNvPr>
          <p:cNvSpPr/>
          <p:nvPr/>
        </p:nvSpPr>
        <p:spPr>
          <a:xfrm>
            <a:off x="3891269" y="1994820"/>
            <a:ext cx="372089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const user = {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"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小千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age: 26,</a:t>
            </a:r>
          </a:p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user.location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zh-CN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标注 5">
            <a:extLst>
              <a:ext uri="{FF2B5EF4-FFF2-40B4-BE49-F238E27FC236}">
                <a16:creationId xmlns:a16="http://schemas.microsoft.com/office/drawing/2014/main" id="{87D60240-F18E-9F47-93CE-B321E69A5396}"/>
              </a:ext>
            </a:extLst>
          </p:cNvPr>
          <p:cNvSpPr/>
          <p:nvPr/>
        </p:nvSpPr>
        <p:spPr>
          <a:xfrm rot="10800000" flipV="1">
            <a:off x="5448583" y="4713440"/>
            <a:ext cx="4667002" cy="463137"/>
          </a:xfrm>
          <a:prstGeom prst="wedgeRectCallout">
            <a:avLst>
              <a:gd name="adj1" fmla="val 35909"/>
              <a:gd name="adj2" fmla="val -11185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</a:rPr>
              <a:t>返回 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undefined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C9E943-C339-2A4D-A674-CEFCEE643E2D}"/>
              </a:ext>
            </a:extLst>
          </p:cNvPr>
          <p:cNvSpPr txBox="1"/>
          <p:nvPr/>
        </p:nvSpPr>
        <p:spPr>
          <a:xfrm>
            <a:off x="8548923" y="19948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错别字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BA2BC4-F132-9145-A921-72FED18F9C75}"/>
              </a:ext>
            </a:extLst>
          </p:cNvPr>
          <p:cNvSpPr txBox="1"/>
          <p:nvPr/>
        </p:nvSpPr>
        <p:spPr>
          <a:xfrm>
            <a:off x="8559992" y="252724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未调用函数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65BF1F-85AA-C047-ACB2-A3FFE32CBA7E}"/>
              </a:ext>
            </a:extLst>
          </p:cNvPr>
          <p:cNvSpPr txBox="1"/>
          <p:nvPr/>
        </p:nvSpPr>
        <p:spPr>
          <a:xfrm>
            <a:off x="8559992" y="305966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基本逻辑错误</a:t>
            </a:r>
          </a:p>
        </p:txBody>
      </p:sp>
    </p:spTree>
    <p:extLst>
      <p:ext uri="{BB962C8B-B14F-4D97-AF65-F5344CB8AC3E}">
        <p14:creationId xmlns:p14="http://schemas.microsoft.com/office/powerpoint/2010/main" val="313079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使用工具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22A055-82F4-2148-9447-F2A9A7630AC0}"/>
              </a:ext>
            </a:extLst>
          </p:cNvPr>
          <p:cNvSpPr/>
          <p:nvPr/>
        </p:nvSpPr>
        <p:spPr>
          <a:xfrm>
            <a:off x="2994005" y="2175363"/>
            <a:ext cx="603242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、安装</a:t>
            </a:r>
            <a:r>
              <a:rPr lang="en-US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endParaRPr lang="en-US" altLang="zh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code.visualstudio.com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/Download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C86AE5-D9CB-2447-8382-EDB120B265E3}"/>
              </a:ext>
            </a:extLst>
          </p:cNvPr>
          <p:cNvSpPr/>
          <p:nvPr/>
        </p:nvSpPr>
        <p:spPr>
          <a:xfrm>
            <a:off x="2994005" y="3429000"/>
            <a:ext cx="445827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、安装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Node.js</a:t>
            </a:r>
          </a:p>
          <a:p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nodejs.org</a:t>
            </a:r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/download/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485084-4315-3344-9BBE-233C517EF9C9}"/>
              </a:ext>
            </a:extLst>
          </p:cNvPr>
          <p:cNvSpPr/>
          <p:nvPr/>
        </p:nvSpPr>
        <p:spPr>
          <a:xfrm>
            <a:off x="2994005" y="4651859"/>
            <a:ext cx="536236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、安装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TypeScript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编译器</a:t>
            </a:r>
            <a:endParaRPr lang="en-US" altLang="zh-CN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–g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typescript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1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优化编译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22A055-82F4-2148-9447-F2A9A7630AC0}"/>
              </a:ext>
            </a:extLst>
          </p:cNvPr>
          <p:cNvSpPr/>
          <p:nvPr/>
        </p:nvSpPr>
        <p:spPr>
          <a:xfrm>
            <a:off x="2994005" y="2175363"/>
            <a:ext cx="470192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、解决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和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冲突问题</a:t>
            </a:r>
          </a:p>
          <a:p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–-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生成配置文件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C86AE5-D9CB-2447-8382-EDB120B265E3}"/>
              </a:ext>
            </a:extLst>
          </p:cNvPr>
          <p:cNvSpPr/>
          <p:nvPr/>
        </p:nvSpPr>
        <p:spPr>
          <a:xfrm>
            <a:off x="2994005" y="3429000"/>
            <a:ext cx="248337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、自动编译</a:t>
            </a:r>
          </a:p>
          <a:p>
            <a:r>
              <a:rPr lang="en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--watch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485084-4315-3344-9BBE-233C517EF9C9}"/>
              </a:ext>
            </a:extLst>
          </p:cNvPr>
          <p:cNvSpPr/>
          <p:nvPr/>
        </p:nvSpPr>
        <p:spPr>
          <a:xfrm>
            <a:off x="2994005" y="4651859"/>
            <a:ext cx="390683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、发出错误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tsc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noEmitOnError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hello.ts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9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显式类型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6A2AE8-B3B0-6B4D-BF1F-85ED7A8C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2393368"/>
            <a:ext cx="9939647" cy="10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降级编译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B5B3986-9D99-6D47-BCC2-20945F866B2C}"/>
              </a:ext>
            </a:extLst>
          </p:cNvPr>
          <p:cNvGrpSpPr/>
          <p:nvPr/>
        </p:nvGrpSpPr>
        <p:grpSpPr>
          <a:xfrm>
            <a:off x="1943715" y="1890117"/>
            <a:ext cx="7590539" cy="2077492"/>
            <a:chOff x="1943715" y="1890117"/>
            <a:chExt cx="7590539" cy="207749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A1A3D9E-4CF4-D343-AFFE-14117544586C}"/>
                </a:ext>
              </a:extLst>
            </p:cNvPr>
            <p:cNvSpPr/>
            <p:nvPr/>
          </p:nvSpPr>
          <p:spPr>
            <a:xfrm>
              <a:off x="1943715" y="2890391"/>
              <a:ext cx="7590539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32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/* Language and Environment */</a:t>
              </a:r>
            </a:p>
            <a:p>
              <a:r>
                <a:rPr lang="en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"target": "es</a:t>
              </a:r>
              <a:r>
                <a:rPr lang="en-US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r>
                <a:rPr lang="en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", 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3905D6D-BF50-B643-A60F-FBA627D89ED2}"/>
                </a:ext>
              </a:extLst>
            </p:cNvPr>
            <p:cNvSpPr txBox="1"/>
            <p:nvPr/>
          </p:nvSpPr>
          <p:spPr>
            <a:xfrm>
              <a:off x="2050593" y="1890117"/>
              <a:ext cx="3119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err="1">
                  <a:solidFill>
                    <a:srgbClr val="C00000"/>
                  </a:solidFill>
                </a:rPr>
                <a:t>tsconfig.json</a:t>
              </a:r>
              <a:r>
                <a:rPr kumimoji="1" lang="zh-CN" altLang="en-US" sz="3600" i="1" dirty="0">
                  <a:solidFill>
                    <a:srgbClr val="C00000"/>
                  </a:solidFill>
                </a:rPr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36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严格模式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4FF0E9-AE6B-1A4C-9C1F-F5C0EC543C20}"/>
              </a:ext>
            </a:extLst>
          </p:cNvPr>
          <p:cNvGrpSpPr/>
          <p:nvPr/>
        </p:nvGrpSpPr>
        <p:grpSpPr>
          <a:xfrm>
            <a:off x="1943715" y="1890117"/>
            <a:ext cx="6849952" cy="3062377"/>
            <a:chOff x="1943715" y="1890117"/>
            <a:chExt cx="6849952" cy="306237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A1A3D9E-4CF4-D343-AFFE-14117544586C}"/>
                </a:ext>
              </a:extLst>
            </p:cNvPr>
            <p:cNvSpPr/>
            <p:nvPr/>
          </p:nvSpPr>
          <p:spPr>
            <a:xfrm>
              <a:off x="1943715" y="2890391"/>
              <a:ext cx="6849952" cy="2062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32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/* Type Checking */</a:t>
              </a:r>
            </a:p>
            <a:p>
              <a:r>
                <a:rPr lang="en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"strict": true,</a:t>
              </a:r>
            </a:p>
            <a:p>
              <a:r>
                <a:rPr lang="en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" altLang="zh-CN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noImplicitAny</a:t>
              </a:r>
              <a:r>
                <a:rPr lang="en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": true, </a:t>
              </a:r>
            </a:p>
            <a:p>
              <a:r>
                <a:rPr lang="en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" altLang="zh-CN" sz="3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strictNullChecks</a:t>
              </a:r>
              <a:r>
                <a:rPr lang="en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": true, 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3905D6D-BF50-B643-A60F-FBA627D89ED2}"/>
                </a:ext>
              </a:extLst>
            </p:cNvPr>
            <p:cNvSpPr txBox="1"/>
            <p:nvPr/>
          </p:nvSpPr>
          <p:spPr>
            <a:xfrm>
              <a:off x="2050593" y="1890117"/>
              <a:ext cx="3119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err="1">
                  <a:solidFill>
                    <a:srgbClr val="C00000"/>
                  </a:solidFill>
                </a:rPr>
                <a:t>tsconfig.json</a:t>
              </a:r>
              <a:r>
                <a:rPr kumimoji="1" lang="zh-CN" altLang="en-US" sz="3600" i="1" dirty="0">
                  <a:solidFill>
                    <a:srgbClr val="C00000"/>
                  </a:solidFill>
                </a:rPr>
                <a:t>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7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5330746" y="3267416"/>
            <a:ext cx="5325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常用类型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6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基元类型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9C2A39-FBE5-3740-842E-B7893084BAB1}"/>
              </a:ext>
            </a:extLst>
          </p:cNvPr>
          <p:cNvSpPr txBox="1"/>
          <p:nvPr/>
        </p:nvSpPr>
        <p:spPr>
          <a:xfrm>
            <a:off x="3088465" y="2536448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string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8E6E16-3F64-C143-A956-3352DAF5D43A}"/>
              </a:ext>
            </a:extLst>
          </p:cNvPr>
          <p:cNvSpPr txBox="1"/>
          <p:nvPr/>
        </p:nvSpPr>
        <p:spPr>
          <a:xfrm>
            <a:off x="5048002" y="2536448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number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E110E6-DF98-E84D-B533-E22719407CB8}"/>
              </a:ext>
            </a:extLst>
          </p:cNvPr>
          <p:cNvSpPr txBox="1"/>
          <p:nvPr/>
        </p:nvSpPr>
        <p:spPr>
          <a:xfrm>
            <a:off x="7401877" y="2536448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boolean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4F2702-E0C9-1944-A3FE-B3FCDA976B9D}"/>
              </a:ext>
            </a:extLst>
          </p:cNvPr>
          <p:cNvSpPr txBox="1"/>
          <p:nvPr/>
        </p:nvSpPr>
        <p:spPr>
          <a:xfrm>
            <a:off x="3315408" y="3059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字符串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F18463-7A18-F146-8ACF-590F0CDBE878}"/>
              </a:ext>
            </a:extLst>
          </p:cNvPr>
          <p:cNvSpPr txBox="1"/>
          <p:nvPr/>
        </p:nvSpPr>
        <p:spPr>
          <a:xfrm>
            <a:off x="5635502" y="3059668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数字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F905E2-9F84-8740-AD98-FCFE5C9BC317}"/>
              </a:ext>
            </a:extLst>
          </p:cNvPr>
          <p:cNvSpPr txBox="1"/>
          <p:nvPr/>
        </p:nvSpPr>
        <p:spPr>
          <a:xfrm>
            <a:off x="8019834" y="3059668"/>
            <a:ext cx="64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布尔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3F79238-9D4A-6D44-A2CF-047481932920}"/>
              </a:ext>
            </a:extLst>
          </p:cNvPr>
          <p:cNvCxnSpPr/>
          <p:nvPr/>
        </p:nvCxnSpPr>
        <p:spPr>
          <a:xfrm>
            <a:off x="3735184" y="3570281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0C471EC-DACC-1443-9AB3-0E91635E5691}"/>
              </a:ext>
            </a:extLst>
          </p:cNvPr>
          <p:cNvSpPr/>
          <p:nvPr/>
        </p:nvSpPr>
        <p:spPr>
          <a:xfrm>
            <a:off x="2884082" y="4053211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llo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endParaRPr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CC6E860-8003-B54B-ACF3-19C54D078931}"/>
              </a:ext>
            </a:extLst>
          </p:cNvPr>
          <p:cNvCxnSpPr/>
          <p:nvPr/>
        </p:nvCxnSpPr>
        <p:spPr>
          <a:xfrm>
            <a:off x="5960270" y="3570281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68313BC-F482-B44B-840E-BB954E7B27C6}"/>
              </a:ext>
            </a:extLst>
          </p:cNvPr>
          <p:cNvSpPr/>
          <p:nvPr/>
        </p:nvSpPr>
        <p:spPr>
          <a:xfrm>
            <a:off x="5316504" y="4053211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42,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-100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69DA4A-2808-A849-95E1-0BF53158A246}"/>
              </a:ext>
            </a:extLst>
          </p:cNvPr>
          <p:cNvSpPr/>
          <p:nvPr/>
        </p:nvSpPr>
        <p:spPr>
          <a:xfrm>
            <a:off x="7551355" y="4053211"/>
            <a:ext cx="158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true/false</a:t>
            </a:r>
            <a:endParaRPr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AB53A9E-71FF-6842-95B2-DFA704984997}"/>
              </a:ext>
            </a:extLst>
          </p:cNvPr>
          <p:cNvCxnSpPr/>
          <p:nvPr/>
        </p:nvCxnSpPr>
        <p:spPr>
          <a:xfrm>
            <a:off x="8344602" y="3570281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2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5330746" y="3267416"/>
            <a:ext cx="5325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9C2A39-FBE5-3740-842E-B7893084BAB1}"/>
              </a:ext>
            </a:extLst>
          </p:cNvPr>
          <p:cNvSpPr txBox="1"/>
          <p:nvPr/>
        </p:nvSpPr>
        <p:spPr>
          <a:xfrm>
            <a:off x="3818307" y="2297170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type[]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8E6E16-3F64-C143-A956-3352DAF5D43A}"/>
              </a:ext>
            </a:extLst>
          </p:cNvPr>
          <p:cNvSpPr txBox="1"/>
          <p:nvPr/>
        </p:nvSpPr>
        <p:spPr>
          <a:xfrm>
            <a:off x="5777844" y="2297170"/>
            <a:ext cx="2837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Array&lt;type&gt;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CDB6587-7895-F448-AA8A-F5111439F5E3}"/>
              </a:ext>
            </a:extLst>
          </p:cNvPr>
          <p:cNvGrpSpPr/>
          <p:nvPr/>
        </p:nvGrpSpPr>
        <p:grpSpPr>
          <a:xfrm>
            <a:off x="3913309" y="2820390"/>
            <a:ext cx="4345700" cy="1951512"/>
            <a:chOff x="3913309" y="2820390"/>
            <a:chExt cx="4345700" cy="1951512"/>
          </a:xfrm>
        </p:grpSpPr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4DC5FBA8-3238-1946-9074-35BC9E9F1CD2}"/>
                </a:ext>
              </a:extLst>
            </p:cNvPr>
            <p:cNvCxnSpPr/>
            <p:nvPr/>
          </p:nvCxnSpPr>
          <p:spPr>
            <a:xfrm>
              <a:off x="3913309" y="2838203"/>
              <a:ext cx="99883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79EE99BC-0390-3A4B-8262-623068B44BAB}"/>
                </a:ext>
              </a:extLst>
            </p:cNvPr>
            <p:cNvCxnSpPr/>
            <p:nvPr/>
          </p:nvCxnSpPr>
          <p:spPr>
            <a:xfrm>
              <a:off x="7260171" y="2859974"/>
              <a:ext cx="99883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E6F4CCBD-1666-3146-B421-F6B215111035}"/>
                </a:ext>
              </a:extLst>
            </p:cNvPr>
            <p:cNvCxnSpPr>
              <a:cxnSpLocks/>
            </p:cNvCxnSpPr>
            <p:nvPr/>
          </p:nvCxnSpPr>
          <p:spPr>
            <a:xfrm>
              <a:off x="4412248" y="2820390"/>
              <a:ext cx="1135" cy="9559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6079805-0A60-BE49-BB3F-C708AAAFB83C}"/>
                </a:ext>
              </a:extLst>
            </p:cNvPr>
            <p:cNvCxnSpPr>
              <a:cxnSpLocks/>
            </p:cNvCxnSpPr>
            <p:nvPr/>
          </p:nvCxnSpPr>
          <p:spPr>
            <a:xfrm>
              <a:off x="7779751" y="2859974"/>
              <a:ext cx="1135" cy="9559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FFFE2E5-C8F4-B843-B96C-164380021173}"/>
                </a:ext>
              </a:extLst>
            </p:cNvPr>
            <p:cNvCxnSpPr/>
            <p:nvPr/>
          </p:nvCxnSpPr>
          <p:spPr>
            <a:xfrm>
              <a:off x="4412248" y="3776354"/>
              <a:ext cx="3367503" cy="3958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F8CC3FD1-D428-7049-8B0C-BB4AC130DA46}"/>
                </a:ext>
              </a:extLst>
            </p:cNvPr>
            <p:cNvCxnSpPr/>
            <p:nvPr/>
          </p:nvCxnSpPr>
          <p:spPr>
            <a:xfrm>
              <a:off x="6095999" y="3815938"/>
              <a:ext cx="0" cy="48293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FDD3E47-E0DE-204D-908E-218DA2D9E336}"/>
                </a:ext>
              </a:extLst>
            </p:cNvPr>
            <p:cNvSpPr txBox="1"/>
            <p:nvPr/>
          </p:nvSpPr>
          <p:spPr>
            <a:xfrm>
              <a:off x="5243697" y="4402570"/>
              <a:ext cx="1818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任意合法的类型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336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9EC4E9-5FFC-2548-9C18-AF89D395E63F}"/>
              </a:ext>
            </a:extLst>
          </p:cNvPr>
          <p:cNvSpPr txBox="1"/>
          <p:nvPr/>
        </p:nvSpPr>
        <p:spPr>
          <a:xfrm>
            <a:off x="3131086" y="2585145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不希望某个特定值导致类型检查错误</a:t>
            </a:r>
          </a:p>
        </p:txBody>
      </p:sp>
    </p:spTree>
    <p:extLst>
      <p:ext uri="{BB962C8B-B14F-4D97-AF65-F5344CB8AC3E}">
        <p14:creationId xmlns:p14="http://schemas.microsoft.com/office/powerpoint/2010/main" val="54063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变量上的类型注释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9675AE-0F4F-2149-BBD9-473A5C287B89}"/>
              </a:ext>
            </a:extLst>
          </p:cNvPr>
          <p:cNvSpPr txBox="1"/>
          <p:nvPr/>
        </p:nvSpPr>
        <p:spPr>
          <a:xfrm>
            <a:off x="3029638" y="2357744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let </a:t>
            </a:r>
            <a:r>
              <a:rPr kumimoji="1" lang="en-US" altLang="zh-CN" sz="2800" dirty="0" err="1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myName</a:t>
            </a:r>
            <a:r>
              <a:rPr kumimoji="1" lang="en-US" altLang="zh-CN" sz="2800" b="1" dirty="0">
                <a:solidFill>
                  <a:srgbClr val="1E5B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:</a:t>
            </a: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string </a:t>
            </a: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= "</a:t>
            </a:r>
            <a:r>
              <a:rPr kumimoji="1" lang="en-US" altLang="zh-CN" sz="2800" dirty="0" err="1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Felixlu</a:t>
            </a: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";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DB0EBCC-EF11-804B-A337-BEE6E8FCEDE6}"/>
              </a:ext>
            </a:extLst>
          </p:cNvPr>
          <p:cNvCxnSpPr>
            <a:cxnSpLocks/>
          </p:cNvCxnSpPr>
          <p:nvPr/>
        </p:nvCxnSpPr>
        <p:spPr>
          <a:xfrm>
            <a:off x="5172093" y="2880964"/>
            <a:ext cx="1501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19C2667-DEFC-0349-9CC5-17E13B4E762A}"/>
              </a:ext>
            </a:extLst>
          </p:cNvPr>
          <p:cNvCxnSpPr/>
          <p:nvPr/>
        </p:nvCxnSpPr>
        <p:spPr>
          <a:xfrm>
            <a:off x="5929744" y="2880964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20E339C-73FD-3B44-BB6C-81B979CD4803}"/>
              </a:ext>
            </a:extLst>
          </p:cNvPr>
          <p:cNvSpPr txBox="1"/>
          <p:nvPr/>
        </p:nvSpPr>
        <p:spPr>
          <a:xfrm>
            <a:off x="5275792" y="342900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冒号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+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类型</a:t>
            </a:r>
          </a:p>
        </p:txBody>
      </p:sp>
    </p:spTree>
    <p:extLst>
      <p:ext uri="{BB962C8B-B14F-4D97-AF65-F5344CB8AC3E}">
        <p14:creationId xmlns:p14="http://schemas.microsoft.com/office/powerpoint/2010/main" val="132535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9C2A39-FBE5-3740-842E-B7893084BAB1}"/>
              </a:ext>
            </a:extLst>
          </p:cNvPr>
          <p:cNvSpPr txBox="1"/>
          <p:nvPr/>
        </p:nvSpPr>
        <p:spPr>
          <a:xfrm>
            <a:off x="2863384" y="198841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let </a:t>
            </a:r>
            <a:r>
              <a:rPr kumimoji="1" lang="en-US" altLang="zh-CN" sz="2800" dirty="0" err="1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myName</a:t>
            </a:r>
            <a:r>
              <a:rPr kumimoji="1" lang="en-US" altLang="zh-CN" sz="2800" b="1" dirty="0">
                <a:solidFill>
                  <a:srgbClr val="1E5BD4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:</a:t>
            </a: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string </a:t>
            </a: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= "</a:t>
            </a:r>
            <a:r>
              <a:rPr kumimoji="1" lang="en-US" altLang="zh-CN" sz="2800" dirty="0" err="1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Felixlu</a:t>
            </a: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";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F7218CF8-4B72-F348-8FD5-B59736174029}"/>
              </a:ext>
            </a:extLst>
          </p:cNvPr>
          <p:cNvCxnSpPr>
            <a:cxnSpLocks/>
          </p:cNvCxnSpPr>
          <p:nvPr/>
        </p:nvCxnSpPr>
        <p:spPr>
          <a:xfrm>
            <a:off x="5005839" y="2511632"/>
            <a:ext cx="15018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029DF8A-5A75-BB43-93BC-E042B1809039}"/>
              </a:ext>
            </a:extLst>
          </p:cNvPr>
          <p:cNvCxnSpPr/>
          <p:nvPr/>
        </p:nvCxnSpPr>
        <p:spPr>
          <a:xfrm>
            <a:off x="5763490" y="2511632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41988D1-2FF8-AD46-8F17-3A63EC51483F}"/>
              </a:ext>
            </a:extLst>
          </p:cNvPr>
          <p:cNvSpPr txBox="1"/>
          <p:nvPr/>
        </p:nvSpPr>
        <p:spPr>
          <a:xfrm>
            <a:off x="5109538" y="3059668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冒号 </a:t>
            </a:r>
            <a:r>
              <a:rPr kumimoji="1"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+</a:t>
            </a:r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类型</a:t>
            </a:r>
          </a:p>
        </p:txBody>
      </p:sp>
    </p:spTree>
    <p:extLst>
      <p:ext uri="{BB962C8B-B14F-4D97-AF65-F5344CB8AC3E}">
        <p14:creationId xmlns:p14="http://schemas.microsoft.com/office/powerpoint/2010/main" val="266594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23795E-3839-E241-B8F8-0D108AD9AB46}"/>
              </a:ext>
            </a:extLst>
          </p:cNvPr>
          <p:cNvSpPr/>
          <p:nvPr/>
        </p:nvSpPr>
        <p:spPr>
          <a:xfrm>
            <a:off x="1272540" y="2113573"/>
            <a:ext cx="90717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greet(name</a:t>
            </a:r>
            <a:r>
              <a:rPr lang="en" altLang="zh-CN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" altLang="zh-CN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" altLang="zh-CN" sz="3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</a:t>
            </a:r>
            <a:r>
              <a:rPr lang="en-US" altLang="zh-CN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32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"</a:t>
            </a:r>
            <a:r>
              <a:rPr kumimoji="1" lang="en-US" altLang="zh-CN" sz="32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Hello, </a:t>
            </a:r>
            <a:r>
              <a:rPr kumimoji="1" lang="en-US" altLang="zh-CN" sz="32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"</a:t>
            </a:r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+ name)</a:t>
            </a:r>
          </a:p>
          <a:p>
            <a:r>
              <a:rPr lang="en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7604F90-AF8F-8940-A5C3-C5D1C9B4DD8F}"/>
              </a:ext>
            </a:extLst>
          </p:cNvPr>
          <p:cNvCxnSpPr>
            <a:cxnSpLocks/>
          </p:cNvCxnSpPr>
          <p:nvPr/>
        </p:nvCxnSpPr>
        <p:spPr>
          <a:xfrm>
            <a:off x="6027117" y="2642260"/>
            <a:ext cx="197685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942EF3C-D9DD-3B49-8280-F152E388F3BE}"/>
              </a:ext>
            </a:extLst>
          </p:cNvPr>
          <p:cNvCxnSpPr>
            <a:cxnSpLocks/>
          </p:cNvCxnSpPr>
          <p:nvPr/>
        </p:nvCxnSpPr>
        <p:spPr>
          <a:xfrm>
            <a:off x="7022275" y="2642260"/>
            <a:ext cx="0" cy="1040973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816D83FB-8F0B-2240-BD25-C63CB826F976}"/>
              </a:ext>
            </a:extLst>
          </p:cNvPr>
          <p:cNvCxnSpPr>
            <a:cxnSpLocks/>
          </p:cNvCxnSpPr>
          <p:nvPr/>
        </p:nvCxnSpPr>
        <p:spPr>
          <a:xfrm>
            <a:off x="8173329" y="2642260"/>
            <a:ext cx="160402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BC795B4-561F-EC42-B321-819008B3A939}"/>
              </a:ext>
            </a:extLst>
          </p:cNvPr>
          <p:cNvCxnSpPr>
            <a:cxnSpLocks/>
          </p:cNvCxnSpPr>
          <p:nvPr/>
        </p:nvCxnSpPr>
        <p:spPr>
          <a:xfrm>
            <a:off x="9217230" y="2642260"/>
            <a:ext cx="0" cy="1040973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58A4621-6E31-7748-8206-A489550E691C}"/>
              </a:ext>
            </a:extLst>
          </p:cNvPr>
          <p:cNvSpPr txBox="1"/>
          <p:nvPr/>
        </p:nvSpPr>
        <p:spPr>
          <a:xfrm>
            <a:off x="6225904" y="382689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参数类型注释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8F7959-BD96-FD4F-A640-26F30555EDEA}"/>
              </a:ext>
            </a:extLst>
          </p:cNvPr>
          <p:cNvSpPr txBox="1"/>
          <p:nvPr/>
        </p:nvSpPr>
        <p:spPr>
          <a:xfrm>
            <a:off x="8311373" y="382689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返回值类型注释</a:t>
            </a:r>
          </a:p>
        </p:txBody>
      </p:sp>
    </p:spTree>
    <p:extLst>
      <p:ext uri="{BB962C8B-B14F-4D97-AF65-F5344CB8AC3E}">
        <p14:creationId xmlns:p14="http://schemas.microsoft.com/office/powerpoint/2010/main" val="3823530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对象类型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23795E-3839-E241-B8F8-0D108AD9AB46}"/>
              </a:ext>
            </a:extLst>
          </p:cNvPr>
          <p:cNvSpPr/>
          <p:nvPr/>
        </p:nvSpPr>
        <p:spPr>
          <a:xfrm>
            <a:off x="674389" y="2305615"/>
            <a:ext cx="1113958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printCoord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{ x: number; y: number })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坐标的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值为：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 +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pt.x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坐标的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值为：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 +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pt.y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printCoord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({ x: 3, y: 7 });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585894-E2C5-D04B-8924-A4CB1CCA4F06}"/>
              </a:ext>
            </a:extLst>
          </p:cNvPr>
          <p:cNvSpPr/>
          <p:nvPr/>
        </p:nvSpPr>
        <p:spPr>
          <a:xfrm>
            <a:off x="6941850" y="507178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参数的类型注释是对象类型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71C05D8-37EB-1447-8B85-9264FEC6C978}"/>
              </a:ext>
            </a:extLst>
          </p:cNvPr>
          <p:cNvCxnSpPr>
            <a:cxnSpLocks/>
          </p:cNvCxnSpPr>
          <p:nvPr/>
        </p:nvCxnSpPr>
        <p:spPr>
          <a:xfrm>
            <a:off x="5868353" y="2774926"/>
            <a:ext cx="502297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844CD80-52E6-244E-B72E-193C96B72A38}"/>
              </a:ext>
            </a:extLst>
          </p:cNvPr>
          <p:cNvCxnSpPr>
            <a:cxnSpLocks/>
          </p:cNvCxnSpPr>
          <p:nvPr/>
        </p:nvCxnSpPr>
        <p:spPr>
          <a:xfrm>
            <a:off x="8419178" y="2774926"/>
            <a:ext cx="0" cy="2206209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8B64F6-2E29-EA49-B7C1-070FB5002B3D}"/>
              </a:ext>
            </a:extLst>
          </p:cNvPr>
          <p:cNvGrpSpPr/>
          <p:nvPr/>
        </p:nvGrpSpPr>
        <p:grpSpPr>
          <a:xfrm>
            <a:off x="8142089" y="1409496"/>
            <a:ext cx="2347572" cy="1317930"/>
            <a:chOff x="8170224" y="896820"/>
            <a:chExt cx="2347572" cy="131793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FFB7E3A-7440-C440-A169-E36197DBF42B}"/>
                </a:ext>
              </a:extLst>
            </p:cNvPr>
            <p:cNvSpPr/>
            <p:nvPr/>
          </p:nvSpPr>
          <p:spPr>
            <a:xfrm>
              <a:off x="8170224" y="1840677"/>
              <a:ext cx="380010" cy="37407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A1A3E683-44E8-8D46-BC57-491885A19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312" y="1155230"/>
              <a:ext cx="746168" cy="72835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660063A-2699-FD40-9D22-1AB6A62D58D8}"/>
                </a:ext>
              </a:extLst>
            </p:cNvPr>
            <p:cNvSpPr/>
            <p:nvPr/>
          </p:nvSpPr>
          <p:spPr>
            <a:xfrm>
              <a:off x="9170952" y="896820"/>
              <a:ext cx="1346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分号或逗号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16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联合类型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D05A5E-FA88-F245-99B2-6902F2345742}"/>
              </a:ext>
            </a:extLst>
          </p:cNvPr>
          <p:cNvSpPr/>
          <p:nvPr/>
        </p:nvSpPr>
        <p:spPr>
          <a:xfrm>
            <a:off x="3533439" y="2287772"/>
            <a:ext cx="5125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id: number | string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7EB659-9B9D-AE4B-9C5B-13C3772931EF}"/>
              </a:ext>
            </a:extLst>
          </p:cNvPr>
          <p:cNvCxnSpPr>
            <a:cxnSpLocks/>
          </p:cNvCxnSpPr>
          <p:nvPr/>
        </p:nvCxnSpPr>
        <p:spPr>
          <a:xfrm flipV="1">
            <a:off x="5350223" y="2810992"/>
            <a:ext cx="3176260" cy="178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CAED0A2-79CE-A242-BE15-E6BB265A101D}"/>
              </a:ext>
            </a:extLst>
          </p:cNvPr>
          <p:cNvCxnSpPr>
            <a:cxnSpLocks/>
          </p:cNvCxnSpPr>
          <p:nvPr/>
        </p:nvCxnSpPr>
        <p:spPr>
          <a:xfrm>
            <a:off x="6915396" y="2828805"/>
            <a:ext cx="0" cy="1040973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C6D8606-140C-1A48-A6AE-722025605EB9}"/>
              </a:ext>
            </a:extLst>
          </p:cNvPr>
          <p:cNvSpPr/>
          <p:nvPr/>
        </p:nvSpPr>
        <p:spPr>
          <a:xfrm>
            <a:off x="5207236" y="402919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两个或多个其他类型组成的类型</a:t>
            </a:r>
            <a:endParaRPr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45BF11-E7FA-A345-BBF6-8BDE23C176E5}"/>
              </a:ext>
            </a:extLst>
          </p:cNvPr>
          <p:cNvSpPr/>
          <p:nvPr/>
        </p:nvSpPr>
        <p:spPr>
          <a:xfrm>
            <a:off x="6938353" y="3149546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union</a:t>
            </a:r>
            <a:endParaRPr lang="zh-CN" altLang="en-US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501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类型别名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D05A5E-FA88-F245-99B2-6902F2345742}"/>
              </a:ext>
            </a:extLst>
          </p:cNvPr>
          <p:cNvSpPr/>
          <p:nvPr/>
        </p:nvSpPr>
        <p:spPr>
          <a:xfrm>
            <a:off x="2572303" y="2051170"/>
            <a:ext cx="8347157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Point =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x: number;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y: number;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number | string</a:t>
            </a:r>
          </a:p>
          <a:p>
            <a:endParaRPr lang="en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UserInputSanitizedString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string</a:t>
            </a:r>
          </a:p>
        </p:txBody>
      </p:sp>
    </p:spTree>
    <p:extLst>
      <p:ext uri="{BB962C8B-B14F-4D97-AF65-F5344CB8AC3E}">
        <p14:creationId xmlns:p14="http://schemas.microsoft.com/office/powerpoint/2010/main" val="2247665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D05A5E-FA88-F245-99B2-6902F2345742}"/>
              </a:ext>
            </a:extLst>
          </p:cNvPr>
          <p:cNvSpPr/>
          <p:nvPr/>
        </p:nvSpPr>
        <p:spPr>
          <a:xfrm>
            <a:off x="2026617" y="1672946"/>
            <a:ext cx="8138766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Point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x: number;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y: number;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printCoord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Point)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坐标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的值是：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 +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pt.x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坐标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的值是：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 +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pt.y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printCoord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({ x: 100, y: 100 });</a:t>
            </a:r>
          </a:p>
        </p:txBody>
      </p:sp>
    </p:spTree>
    <p:extLst>
      <p:ext uri="{BB962C8B-B14F-4D97-AF65-F5344CB8AC3E}">
        <p14:creationId xmlns:p14="http://schemas.microsoft.com/office/powerpoint/2010/main" val="3256860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D05A5E-FA88-F245-99B2-6902F2345742}"/>
              </a:ext>
            </a:extLst>
          </p:cNvPr>
          <p:cNvSpPr/>
          <p:nvPr/>
        </p:nvSpPr>
        <p:spPr>
          <a:xfrm>
            <a:off x="3131086" y="1820690"/>
            <a:ext cx="5929828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testString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"Hello World";</a:t>
            </a:r>
          </a:p>
          <a:p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testString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Olá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Mundo";</a:t>
            </a:r>
          </a:p>
          <a:p>
            <a:endParaRPr lang="e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//'</a:t>
            </a:r>
            <a:r>
              <a:rPr lang="en" altLang="zh-CN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testString</a:t>
            </a:r>
            <a:r>
              <a:rPr lang="en" altLang="zh-CN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可以表示任何可能的字符串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testString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constantString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"Hello World";</a:t>
            </a:r>
          </a:p>
          <a:p>
            <a:endParaRPr lang="en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" altLang="zh-CN" sz="2000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constantString</a:t>
            </a:r>
            <a:r>
              <a:rPr lang="en" altLang="zh-CN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只能表示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个可能的字符串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constantString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0578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C35D2C-B954-AD48-AE94-9864923E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535" y="1775460"/>
            <a:ext cx="3630930" cy="363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58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lang="en-US" altLang="zh-CN" sz="4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unfined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D0B699-E326-F04D-9A08-E9978B8DF178}"/>
              </a:ext>
            </a:extLst>
          </p:cNvPr>
          <p:cNvSpPr txBox="1"/>
          <p:nvPr/>
        </p:nvSpPr>
        <p:spPr>
          <a:xfrm>
            <a:off x="4110293" y="2772183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null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EF5E20A-9F07-5048-BB01-0C46057AD2F2}"/>
              </a:ext>
            </a:extLst>
          </p:cNvPr>
          <p:cNvCxnSpPr/>
          <p:nvPr/>
        </p:nvCxnSpPr>
        <p:spPr>
          <a:xfrm>
            <a:off x="4552207" y="3371591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FC309E7-2475-D845-9270-670BC999F8A7}"/>
              </a:ext>
            </a:extLst>
          </p:cNvPr>
          <p:cNvSpPr txBox="1"/>
          <p:nvPr/>
        </p:nvSpPr>
        <p:spPr>
          <a:xfrm>
            <a:off x="4111220" y="393070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不存在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130337-96A2-B94F-8043-6701392EFEF9}"/>
              </a:ext>
            </a:extLst>
          </p:cNvPr>
          <p:cNvSpPr txBox="1"/>
          <p:nvPr/>
        </p:nvSpPr>
        <p:spPr>
          <a:xfrm>
            <a:off x="5949373" y="2772183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undefined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4D7DB76-79F8-5A4B-B760-EA7D408541E0}"/>
              </a:ext>
            </a:extLst>
          </p:cNvPr>
          <p:cNvCxnSpPr/>
          <p:nvPr/>
        </p:nvCxnSpPr>
        <p:spPr>
          <a:xfrm>
            <a:off x="7127557" y="3371591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F1E6794-EF26-A247-8B37-57F3B4A47C4A}"/>
              </a:ext>
            </a:extLst>
          </p:cNvPr>
          <p:cNvSpPr txBox="1"/>
          <p:nvPr/>
        </p:nvSpPr>
        <p:spPr>
          <a:xfrm>
            <a:off x="6391287" y="39307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未初始化的值</a:t>
            </a:r>
          </a:p>
        </p:txBody>
      </p:sp>
    </p:spTree>
    <p:extLst>
      <p:ext uri="{BB962C8B-B14F-4D97-AF65-F5344CB8AC3E}">
        <p14:creationId xmlns:p14="http://schemas.microsoft.com/office/powerpoint/2010/main" val="289858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枚举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3F9B90-D75F-424F-AD75-B96E0C7BCA76}"/>
              </a:ext>
            </a:extLst>
          </p:cNvPr>
          <p:cNvSpPr/>
          <p:nvPr/>
        </p:nvSpPr>
        <p:spPr>
          <a:xfrm>
            <a:off x="1108768" y="1919996"/>
            <a:ext cx="104918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getUsersOnlineMessage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numUsersOnline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number)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" altLang="zh-CN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numUsersOnline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`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现在共有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numUsersOnline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人在线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!`;</a:t>
            </a:r>
          </a:p>
          <a:p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"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现在没有人在线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 :(";</a:t>
            </a:r>
          </a:p>
          <a:p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" altLang="zh-C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6D261A-E221-454C-AC2B-DCF49399018B}"/>
              </a:ext>
            </a:extLst>
          </p:cNvPr>
          <p:cNvSpPr/>
          <p:nvPr/>
        </p:nvSpPr>
        <p:spPr>
          <a:xfrm>
            <a:off x="1108767" y="4632362"/>
            <a:ext cx="90178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这两个结果都返回 true</a:t>
            </a:r>
          </a:p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Boolean("hello");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type: boolean, value: true</a:t>
            </a:r>
          </a:p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!!"world";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type: true, value: true</a:t>
            </a:r>
          </a:p>
        </p:txBody>
      </p:sp>
    </p:spTree>
    <p:extLst>
      <p:ext uri="{BB962C8B-B14F-4D97-AF65-F5344CB8AC3E}">
        <p14:creationId xmlns:p14="http://schemas.microsoft.com/office/powerpoint/2010/main" val="4036954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不太常用的原语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5F0A0A-24C4-E940-AF0A-091D51F9770D}"/>
              </a:ext>
            </a:extLst>
          </p:cNvPr>
          <p:cNvSpPr txBox="1"/>
          <p:nvPr/>
        </p:nvSpPr>
        <p:spPr>
          <a:xfrm>
            <a:off x="4110293" y="2772183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bigint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EBAEB46-B5F1-054E-823F-FA49CC80256A}"/>
              </a:ext>
            </a:extLst>
          </p:cNvPr>
          <p:cNvCxnSpPr/>
          <p:nvPr/>
        </p:nvCxnSpPr>
        <p:spPr>
          <a:xfrm>
            <a:off x="4813464" y="3429000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E355FB0-94CC-8E40-865F-7F7B366F25D8}"/>
              </a:ext>
            </a:extLst>
          </p:cNvPr>
          <p:cNvSpPr txBox="1"/>
          <p:nvPr/>
        </p:nvSpPr>
        <p:spPr>
          <a:xfrm>
            <a:off x="4023825" y="4045527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非常大的整数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0B23A1-AA86-2E41-9010-A421BCC3B7A1}"/>
              </a:ext>
            </a:extLst>
          </p:cNvPr>
          <p:cNvSpPr txBox="1"/>
          <p:nvPr/>
        </p:nvSpPr>
        <p:spPr>
          <a:xfrm>
            <a:off x="6713176" y="2769403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symbol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254D97A-6C44-4748-9F63-99A70A5424DA}"/>
              </a:ext>
            </a:extLst>
          </p:cNvPr>
          <p:cNvCxnSpPr/>
          <p:nvPr/>
        </p:nvCxnSpPr>
        <p:spPr>
          <a:xfrm>
            <a:off x="7611311" y="3370808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0DA1266-F783-EB42-BAEA-AD34996855EE}"/>
              </a:ext>
            </a:extLst>
          </p:cNvPr>
          <p:cNvSpPr txBox="1"/>
          <p:nvPr/>
        </p:nvSpPr>
        <p:spPr>
          <a:xfrm>
            <a:off x="6849432" y="403089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>
                <a:latin typeface="Lantinghei SC Extralight" panose="02000000000000000000" pitchFamily="2" charset="-122"/>
                <a:ea typeface="Lantinghei SC Extralight" panose="02000000000000000000" pitchFamily="2" charset="-122"/>
              </a:defRPr>
            </a:lvl1pPr>
          </a:lstStyle>
          <a:p>
            <a:r>
              <a:rPr lang="zh-CN" altLang="en-US" dirty="0"/>
              <a:t>全局唯一引用</a:t>
            </a:r>
          </a:p>
        </p:txBody>
      </p:sp>
    </p:spTree>
    <p:extLst>
      <p:ext uri="{BB962C8B-B14F-4D97-AF65-F5344CB8AC3E}">
        <p14:creationId xmlns:p14="http://schemas.microsoft.com/office/powerpoint/2010/main" val="214643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5330746" y="3267416"/>
            <a:ext cx="5325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类型缩小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什么是类型缩小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D040E7-9F89-3241-A0B6-181B0C90F0E0}"/>
              </a:ext>
            </a:extLst>
          </p:cNvPr>
          <p:cNvSpPr/>
          <p:nvPr/>
        </p:nvSpPr>
        <p:spPr>
          <a:xfrm>
            <a:off x="1444830" y="1688805"/>
            <a:ext cx="9474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padLeft</a:t>
            </a:r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padding: number | string, input: string</a:t>
            </a:r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): string {</a:t>
            </a:r>
          </a:p>
          <a:p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40DB19-A469-214F-B8F9-47D709FACF16}"/>
              </a:ext>
            </a:extLst>
          </p:cNvPr>
          <p:cNvSpPr/>
          <p:nvPr/>
        </p:nvSpPr>
        <p:spPr>
          <a:xfrm>
            <a:off x="1790677" y="1965804"/>
            <a:ext cx="400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throw new Error("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尚未实现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EE8D4D-5DCB-7E4B-8696-0A78E0203CF0}"/>
              </a:ext>
            </a:extLst>
          </p:cNvPr>
          <p:cNvSpPr/>
          <p:nvPr/>
        </p:nvSpPr>
        <p:spPr>
          <a:xfrm>
            <a:off x="1790677" y="1976370"/>
            <a:ext cx="6801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return new Array(padding + 1).join(" ") + input;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416EF7-85E1-044F-8843-EDB33717A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45" y="2612135"/>
            <a:ext cx="7077694" cy="22642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1BAD3B-C074-B14C-B34B-5A326AF17F32}"/>
              </a:ext>
            </a:extLst>
          </p:cNvPr>
          <p:cNvSpPr/>
          <p:nvPr/>
        </p:nvSpPr>
        <p:spPr>
          <a:xfrm>
            <a:off x="1444830" y="2968949"/>
            <a:ext cx="84141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padLeft(padding: number | string, input: string) {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if (typeof padding === "number") {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new Array(padding + 1).join(" ") + input;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padding + input;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9A40C44-AD70-F241-9080-36F5DC63A020}"/>
              </a:ext>
            </a:extLst>
          </p:cNvPr>
          <p:cNvCxnSpPr>
            <a:cxnSpLocks/>
          </p:cNvCxnSpPr>
          <p:nvPr/>
        </p:nvCxnSpPr>
        <p:spPr>
          <a:xfrm flipV="1">
            <a:off x="2278380" y="3558187"/>
            <a:ext cx="3849172" cy="18222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99696B64-D613-624D-A2D7-2178919E11AF}"/>
              </a:ext>
            </a:extLst>
          </p:cNvPr>
          <p:cNvCxnSpPr>
            <a:cxnSpLocks/>
          </p:cNvCxnSpPr>
          <p:nvPr/>
        </p:nvCxnSpPr>
        <p:spPr>
          <a:xfrm>
            <a:off x="2124763" y="3846112"/>
            <a:ext cx="6485996" cy="35682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3227574-E1C7-2243-BF95-4D592E5AE2D5}"/>
              </a:ext>
            </a:extLst>
          </p:cNvPr>
          <p:cNvCxnSpPr>
            <a:cxnSpLocks/>
          </p:cNvCxnSpPr>
          <p:nvPr/>
        </p:nvCxnSpPr>
        <p:spPr>
          <a:xfrm>
            <a:off x="1790677" y="4398983"/>
            <a:ext cx="3167689" cy="17427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85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1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" altLang="zh-CN" sz="4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ype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类型守卫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9DD97A-0EAE-E04A-BE70-0144C284DD3F}"/>
              </a:ext>
            </a:extLst>
          </p:cNvPr>
          <p:cNvSpPr/>
          <p:nvPr/>
        </p:nvSpPr>
        <p:spPr>
          <a:xfrm>
            <a:off x="3530502" y="1760189"/>
            <a:ext cx="5339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strs === "object"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8B0812-2267-8D48-897E-EAFAEF3A2410}"/>
              </a:ext>
            </a:extLst>
          </p:cNvPr>
          <p:cNvSpPr/>
          <p:nvPr/>
        </p:nvSpPr>
        <p:spPr>
          <a:xfrm>
            <a:off x="6932422" y="2283409"/>
            <a:ext cx="2743841" cy="374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60"/>
              </a:lnSpc>
            </a:pP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"string"</a:t>
            </a:r>
          </a:p>
          <a:p>
            <a:pPr>
              <a:lnSpc>
                <a:spcPts val="4060"/>
              </a:lnSpc>
            </a:pP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"number"</a:t>
            </a:r>
          </a:p>
          <a:p>
            <a:pPr>
              <a:lnSpc>
                <a:spcPts val="4060"/>
              </a:lnSpc>
            </a:pP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ts val="4060"/>
              </a:lnSpc>
            </a:pP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ts val="4060"/>
              </a:lnSpc>
            </a:pP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"symbol"</a:t>
            </a:r>
          </a:p>
          <a:p>
            <a:pPr>
              <a:lnSpc>
                <a:spcPts val="4060"/>
              </a:lnSpc>
            </a:pP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"undefine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ts val="4060"/>
              </a:lnSpc>
            </a:pP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"function"</a:t>
            </a:r>
            <a:endParaRPr lang="en" altLang="zh-CN" sz="2800" b="0" i="0" u="none" strike="noStrike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0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真值缩小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AB0CAB-6948-A843-A9E5-0BF8975FE0E0}"/>
              </a:ext>
            </a:extLst>
          </p:cNvPr>
          <p:cNvSpPr/>
          <p:nvPr/>
        </p:nvSpPr>
        <p:spPr>
          <a:xfrm>
            <a:off x="1108767" y="1860620"/>
            <a:ext cx="104918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getUsersOnlineMessage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numUsersOnline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 number)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" altLang="zh-CN" sz="24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numUsersOnline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`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现在共有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numUsersOnline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人在线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!`;</a:t>
            </a:r>
          </a:p>
          <a:p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"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现在没有人在线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 :(";</a:t>
            </a:r>
          </a:p>
          <a:p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" altLang="zh-C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A0B4B2-A175-6147-8FBF-CFD60DC67DA6}"/>
              </a:ext>
            </a:extLst>
          </p:cNvPr>
          <p:cNvSpPr/>
          <p:nvPr/>
        </p:nvSpPr>
        <p:spPr>
          <a:xfrm>
            <a:off x="1108767" y="4632362"/>
            <a:ext cx="90178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这两个结果都返回 true</a:t>
            </a:r>
          </a:p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Boolean("hello");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type: boolean, value: true</a:t>
            </a:r>
          </a:p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!!"world";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type: true, value: true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FAE5F0-DBBA-B54C-B437-475F83F734CB}"/>
              </a:ext>
            </a:extLst>
          </p:cNvPr>
          <p:cNvSpPr/>
          <p:nvPr/>
        </p:nvSpPr>
        <p:spPr>
          <a:xfrm>
            <a:off x="2874993" y="3167390"/>
            <a:ext cx="6106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条件、</a:t>
            </a:r>
            <a:r>
              <a:rPr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&amp;&amp;</a:t>
            </a:r>
            <a:r>
              <a:rPr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||</a:t>
            </a:r>
            <a:r>
              <a:rPr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、</a:t>
            </a:r>
            <a:r>
              <a:rPr lang="en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if</a:t>
            </a:r>
            <a:r>
              <a:rPr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语句、布尔否定 </a:t>
            </a:r>
            <a:r>
              <a:rPr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( !) </a:t>
            </a:r>
            <a:endParaRPr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2438BC-2083-FD4E-9D63-FFCFFA99A6C0}"/>
              </a:ext>
            </a:extLst>
          </p:cNvPr>
          <p:cNvSpPr/>
          <p:nvPr/>
        </p:nvSpPr>
        <p:spPr>
          <a:xfrm>
            <a:off x="4891240" y="3782446"/>
            <a:ext cx="240952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C00000"/>
                </a:solidFill>
                <a:latin typeface="Ubuntu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" altLang="zh-CN" dirty="0" err="1">
                <a:solidFill>
                  <a:srgbClr val="C00000"/>
                </a:solidFill>
                <a:latin typeface="Ubuntu"/>
              </a:rPr>
              <a:t>NaN</a:t>
            </a:r>
            <a:endParaRPr lang="en" altLang="zh-CN" dirty="0">
              <a:solidFill>
                <a:srgbClr val="C00000"/>
              </a:solidFill>
              <a:latin typeface="Ubuntu"/>
            </a:endParaRP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C00000"/>
                </a:solidFill>
                <a:latin typeface="Ubuntu"/>
              </a:rPr>
              <a:t>"" </a:t>
            </a:r>
            <a:r>
              <a:rPr lang="zh-CN" altLang="en" dirty="0">
                <a:solidFill>
                  <a:srgbClr val="C00000"/>
                </a:solidFill>
                <a:latin typeface="Ubuntu"/>
              </a:rPr>
              <a:t>（</a:t>
            </a:r>
            <a:r>
              <a:rPr lang="zh-CN" altLang="en-US" dirty="0">
                <a:solidFill>
                  <a:srgbClr val="C00000"/>
                </a:solidFill>
                <a:latin typeface="Ubuntu"/>
              </a:rPr>
              <a:t>空字符串）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Ubuntu"/>
              </a:rPr>
              <a:t>0</a:t>
            </a:r>
            <a:r>
              <a:rPr lang="en" altLang="zh-CN" dirty="0">
                <a:solidFill>
                  <a:srgbClr val="C00000"/>
                </a:solidFill>
                <a:latin typeface="Ubuntu"/>
              </a:rPr>
              <a:t>n</a:t>
            </a:r>
            <a:r>
              <a:rPr lang="zh-CN" altLang="en" dirty="0">
                <a:solidFill>
                  <a:srgbClr val="C00000"/>
                </a:solidFill>
                <a:latin typeface="Ubuntu"/>
              </a:rPr>
              <a:t>（</a:t>
            </a:r>
            <a:r>
              <a:rPr lang="en" altLang="zh-CN" dirty="0" err="1">
                <a:solidFill>
                  <a:srgbClr val="C00000"/>
                </a:solidFill>
                <a:latin typeface="Ubuntu"/>
              </a:rPr>
              <a:t>bigint</a:t>
            </a:r>
            <a:r>
              <a:rPr lang="zh-CN" altLang="en-US" dirty="0">
                <a:solidFill>
                  <a:srgbClr val="C00000"/>
                </a:solidFill>
                <a:latin typeface="Ubuntu"/>
              </a:rPr>
              <a:t>零的版本）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C00000"/>
                </a:solidFill>
                <a:latin typeface="Ubuntu"/>
              </a:rPr>
              <a:t>null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C00000"/>
                </a:solidFill>
                <a:latin typeface="Ubuntu"/>
              </a:rPr>
              <a:t>undefined</a:t>
            </a:r>
            <a:endParaRPr lang="en" altLang="zh-CN" b="0" i="0" u="none" strike="noStrike" dirty="0">
              <a:solidFill>
                <a:srgbClr val="C00000"/>
              </a:solidFill>
              <a:effectLst/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7673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2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等值缩小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FAE5F0-DBBA-B54C-B437-475F83F734CB}"/>
              </a:ext>
            </a:extLst>
          </p:cNvPr>
          <p:cNvSpPr/>
          <p:nvPr/>
        </p:nvSpPr>
        <p:spPr>
          <a:xfrm>
            <a:off x="4358184" y="2905780"/>
            <a:ext cx="3475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===</a:t>
            </a:r>
            <a:r>
              <a:rPr lang="zh-CN" altLang="en-US" sz="2800" dirty="0">
                <a:solidFill>
                  <a:srgbClr val="C00000"/>
                </a:solidFill>
              </a:rPr>
              <a:t>，</a:t>
            </a:r>
            <a:r>
              <a:rPr lang="en-US" altLang="zh-CN" sz="2800" dirty="0">
                <a:solidFill>
                  <a:srgbClr val="C00000"/>
                </a:solidFill>
              </a:rPr>
              <a:t>!==</a:t>
            </a:r>
            <a:r>
              <a:rPr lang="zh-CN" altLang="en-US" sz="2800" dirty="0">
                <a:solidFill>
                  <a:srgbClr val="C00000"/>
                </a:solidFill>
              </a:rPr>
              <a:t>，</a:t>
            </a:r>
            <a:r>
              <a:rPr lang="en-US" altLang="zh-CN" sz="2800" dirty="0">
                <a:solidFill>
                  <a:srgbClr val="C00000"/>
                </a:solidFill>
              </a:rPr>
              <a:t>==</a:t>
            </a:r>
            <a:r>
              <a:rPr lang="zh-CN" altLang="en-US" sz="2800" dirty="0">
                <a:solidFill>
                  <a:srgbClr val="C00000"/>
                </a:solidFill>
              </a:rPr>
              <a:t>， </a:t>
            </a:r>
            <a:r>
              <a:rPr lang="en-US" altLang="zh-CN" sz="2800" dirty="0">
                <a:solidFill>
                  <a:srgbClr val="C00000"/>
                </a:solidFill>
              </a:rPr>
              <a:t>!=</a:t>
            </a:r>
            <a:endParaRPr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7853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767944A-3E26-6542-ADE5-C28F6568B407}"/>
              </a:ext>
            </a:extLst>
          </p:cNvPr>
          <p:cNvGrpSpPr/>
          <p:nvPr/>
        </p:nvGrpSpPr>
        <p:grpSpPr>
          <a:xfrm>
            <a:off x="2491749" y="2128234"/>
            <a:ext cx="5628067" cy="3134430"/>
            <a:chOff x="3372118" y="1819141"/>
            <a:chExt cx="5628067" cy="3134430"/>
          </a:xfrm>
        </p:grpSpPr>
        <p:sp>
          <p:nvSpPr>
            <p:cNvPr id="4" name="菱形 3">
              <a:extLst>
                <a:ext uri="{FF2B5EF4-FFF2-40B4-BE49-F238E27FC236}">
                  <a16:creationId xmlns:a16="http://schemas.microsoft.com/office/drawing/2014/main" id="{E0CE020B-E4DE-0640-8574-98BE5F31A2B9}"/>
                </a:ext>
              </a:extLst>
            </p:cNvPr>
            <p:cNvSpPr/>
            <p:nvPr/>
          </p:nvSpPr>
          <p:spPr>
            <a:xfrm>
              <a:off x="3372118" y="1819141"/>
              <a:ext cx="5628067" cy="1609859"/>
            </a:xfrm>
            <a:prstGeom prst="diamon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A1B74F4-F358-3A4C-90A3-F9CA10F6EC39}"/>
                </a:ext>
              </a:extLst>
            </p:cNvPr>
            <p:cNvGrpSpPr/>
            <p:nvPr/>
          </p:nvGrpSpPr>
          <p:grpSpPr>
            <a:xfrm>
              <a:off x="4428298" y="3429000"/>
              <a:ext cx="3674404" cy="1524571"/>
              <a:chOff x="4428298" y="3429000"/>
              <a:chExt cx="3674404" cy="1524571"/>
            </a:xfrm>
          </p:grpSpPr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A0BFBC81-2772-5E46-8BC2-3E9C4576A926}"/>
                  </a:ext>
                </a:extLst>
              </p:cNvPr>
              <p:cNvCxnSpPr>
                <a:stCxn id="4" idx="2"/>
              </p:cNvCxnSpPr>
              <p:nvPr/>
            </p:nvCxnSpPr>
            <p:spPr>
              <a:xfrm>
                <a:off x="6186152" y="3429000"/>
                <a:ext cx="8586" cy="11043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CD16476-32AE-414F-A7D6-3DDAC635454F}"/>
                  </a:ext>
                </a:extLst>
              </p:cNvPr>
              <p:cNvSpPr/>
              <p:nvPr/>
            </p:nvSpPr>
            <p:spPr>
              <a:xfrm>
                <a:off x="4428298" y="4584239"/>
                <a:ext cx="3674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</a:rPr>
                  <a:t>X</a:t>
                </a:r>
                <a:r>
                  <a:rPr lang="zh-CN" altLang="en-US" dirty="0">
                    <a:solidFill>
                      <a:srgbClr val="C00000"/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</a:rPr>
                  <a:t> </a:t>
                </a:r>
                <a:r>
                  <a:rPr lang="zh-CN" altLang="en-US" dirty="0">
                    <a:solidFill>
                      <a:srgbClr val="34495E"/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</a:rPr>
                  <a:t>具有</a:t>
                </a:r>
                <a:r>
                  <a:rPr lang="zh-CN" altLang="en-US" b="1" dirty="0">
                    <a:solidFill>
                      <a:srgbClr val="C00000"/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</a:rPr>
                  <a:t>可选或必需属性</a:t>
                </a:r>
                <a:r>
                  <a:rPr lang="zh-CN" altLang="en-US" dirty="0">
                    <a:solidFill>
                      <a:srgbClr val="34495E"/>
                    </a:solidFill>
                    <a:latin typeface="Lantinghei SC Extralight" panose="02000000000000000000" pitchFamily="2" charset="-122"/>
                    <a:ea typeface="Lantinghei SC Extralight" panose="02000000000000000000" pitchFamily="2" charset="-122"/>
                  </a:rPr>
                  <a:t>的类型的值</a:t>
                </a:r>
                <a:endPara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289E8B2-819A-CC46-A2C2-36AE7CDB70CC}"/>
                  </a:ext>
                </a:extLst>
              </p:cNvPr>
              <p:cNvSpPr txBox="1"/>
              <p:nvPr/>
            </p:nvSpPr>
            <p:spPr>
              <a:xfrm>
                <a:off x="6265500" y="3794699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true</a:t>
                </a:r>
                <a:endParaRPr kumimoji="1" lang="zh-CN" altLang="en-US" dirty="0"/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操作符缩小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FAE5F0-DBBA-B54C-B437-475F83F734CB}"/>
              </a:ext>
            </a:extLst>
          </p:cNvPr>
          <p:cNvSpPr/>
          <p:nvPr/>
        </p:nvSpPr>
        <p:spPr>
          <a:xfrm>
            <a:off x="3310390" y="2548444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4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value</a:t>
            </a:r>
            <a:r>
              <a:rPr lang="zh-CN" alt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CN" altLang="en-US" sz="4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lang="en-US" altLang="zh-CN" sz="44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in</a:t>
            </a:r>
            <a:r>
              <a:rPr lang="zh-CN" altLang="en-US" sz="4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 </a:t>
            </a:r>
            <a:r>
              <a:rPr lang="en-US" altLang="zh-CN" sz="4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x</a:t>
            </a:r>
            <a:endParaRPr lang="zh-CN" altLang="en-US" sz="4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8BAA27E-7E99-0C4D-B8A7-D837D43EF527}"/>
              </a:ext>
            </a:extLst>
          </p:cNvPr>
          <p:cNvGrpSpPr/>
          <p:nvPr/>
        </p:nvGrpSpPr>
        <p:grpSpPr>
          <a:xfrm>
            <a:off x="6780185" y="2933163"/>
            <a:ext cx="4139275" cy="1453738"/>
            <a:chOff x="7660554" y="2624070"/>
            <a:chExt cx="4139275" cy="1453738"/>
          </a:xfrm>
        </p:grpSpPr>
        <p:cxnSp>
          <p:nvCxnSpPr>
            <p:cNvPr id="12" name="肘形连接符 11">
              <a:extLst>
                <a:ext uri="{FF2B5EF4-FFF2-40B4-BE49-F238E27FC236}">
                  <a16:creationId xmlns:a16="http://schemas.microsoft.com/office/drawing/2014/main" id="{62C6F18E-4682-7343-A957-82FFDD05DB42}"/>
                </a:ext>
              </a:extLst>
            </p:cNvPr>
            <p:cNvCxnSpPr/>
            <p:nvPr/>
          </p:nvCxnSpPr>
          <p:spPr>
            <a:xfrm>
              <a:off x="9000185" y="2624070"/>
              <a:ext cx="1624885" cy="1033530"/>
            </a:xfrm>
            <a:prstGeom prst="bentConnector3">
              <a:avLst>
                <a:gd name="adj1" fmla="val 99934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8938253-E4EA-7641-801B-25F889AAEE03}"/>
                </a:ext>
              </a:extLst>
            </p:cNvPr>
            <p:cNvSpPr/>
            <p:nvPr/>
          </p:nvSpPr>
          <p:spPr>
            <a:xfrm>
              <a:off x="7660554" y="3708476"/>
              <a:ext cx="4139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X</a:t>
              </a:r>
              <a:r>
                <a:rPr lang="zh-CN" altLang="en-US" dirty="0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 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需要具有</a:t>
              </a:r>
              <a:r>
                <a:rPr lang="zh-CN" altLang="en-US" b="1" dirty="0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可选或缺失属性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的类型的值</a:t>
              </a:r>
              <a:endParaRPr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DDE1F31-3285-F249-9AEC-5FB2C4ECBCF2}"/>
                </a:ext>
              </a:extLst>
            </p:cNvPr>
            <p:cNvSpPr txBox="1"/>
            <p:nvPr/>
          </p:nvSpPr>
          <p:spPr>
            <a:xfrm>
              <a:off x="9521522" y="2632906"/>
              <a:ext cx="631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false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427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instanceof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操作符缩小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FAE5F0-DBBA-B54C-B437-475F83F734CB}"/>
              </a:ext>
            </a:extLst>
          </p:cNvPr>
          <p:cNvSpPr/>
          <p:nvPr/>
        </p:nvSpPr>
        <p:spPr>
          <a:xfrm>
            <a:off x="3310390" y="2548444"/>
            <a:ext cx="50209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x</a:t>
            </a:r>
            <a:r>
              <a:rPr lang="zh-CN" altLang="en-US" sz="4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 </a:t>
            </a:r>
            <a:r>
              <a:rPr lang="en-US" altLang="zh-CN" sz="4400" dirty="0" err="1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instanceof</a:t>
            </a:r>
            <a:r>
              <a:rPr lang="zh-CN" altLang="en-US" sz="4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 </a:t>
            </a:r>
            <a:r>
              <a:rPr lang="en-US" altLang="zh-CN" sz="4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Foo</a:t>
            </a:r>
            <a:endParaRPr lang="zh-CN" altLang="en-US" sz="4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136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D412D-AF97-4004-BE29-DA3DB0DD66B1}"/>
              </a:ext>
            </a:extLst>
          </p:cNvPr>
          <p:cNvSpPr txBox="1"/>
          <p:nvPr/>
        </p:nvSpPr>
        <p:spPr>
          <a:xfrm>
            <a:off x="3433180" y="544621"/>
            <a:ext cx="532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JS,ES,TS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1113B-4782-744F-9EA6-24D032D0A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80" y="1543957"/>
            <a:ext cx="5081270" cy="4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分配缩小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FAE5F0-DBBA-B54C-B437-475F83F734CB}"/>
              </a:ext>
            </a:extLst>
          </p:cNvPr>
          <p:cNvSpPr/>
          <p:nvPr/>
        </p:nvSpPr>
        <p:spPr>
          <a:xfrm>
            <a:off x="799009" y="2329503"/>
            <a:ext cx="109247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// let x: string | number</a:t>
            </a:r>
          </a:p>
          <a:p>
            <a:r>
              <a:rPr lang="en" altLang="zh-CN" sz="28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let x = 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Math.random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() &lt; 0.5</a:t>
            </a:r>
            <a:r>
              <a:rPr lang="en" altLang="zh-CN" sz="28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? 10 : "hello world!";</a:t>
            </a:r>
            <a:endParaRPr lang="zh-CN" altLang="en-US" sz="36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16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控制流分析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FAE5F0-DBBA-B54C-B437-475F83F734CB}"/>
              </a:ext>
            </a:extLst>
          </p:cNvPr>
          <p:cNvSpPr/>
          <p:nvPr/>
        </p:nvSpPr>
        <p:spPr>
          <a:xfrm>
            <a:off x="747494" y="1743923"/>
            <a:ext cx="11061041" cy="337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padLeft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(padding: number | string, input: string) {</a:t>
            </a:r>
          </a:p>
          <a:p>
            <a:pPr>
              <a:lnSpc>
                <a:spcPct val="150000"/>
              </a:lnSpc>
            </a:pP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if (</a:t>
            </a:r>
            <a:r>
              <a:rPr lang="en" altLang="zh-CN" sz="2400" dirty="0" err="1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typeof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padding === "number"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  return new Array(padding + 1).join(" ") + input;</a:t>
            </a:r>
          </a:p>
          <a:p>
            <a:pPr>
              <a:lnSpc>
                <a:spcPct val="150000"/>
              </a:lnSpc>
            </a:pP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return padding + input;</a:t>
            </a:r>
          </a:p>
          <a:p>
            <a:pPr>
              <a:lnSpc>
                <a:spcPct val="150000"/>
              </a:lnSpc>
            </a:pP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  <a:endParaRPr lang="zh-CN" altLang="en-US" sz="24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39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使用类型谓词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8FAE5F0-DBBA-B54C-B437-475F83F734CB}"/>
              </a:ext>
            </a:extLst>
          </p:cNvPr>
          <p:cNvSpPr/>
          <p:nvPr/>
        </p:nvSpPr>
        <p:spPr>
          <a:xfrm>
            <a:off x="799009" y="2329503"/>
            <a:ext cx="1049518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</a:t>
            </a:r>
            <a:r>
              <a:rPr lang="en" altLang="zh-CN" sz="28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isFish</a:t>
            </a:r>
            <a:r>
              <a:rPr lang="en" altLang="zh-CN" sz="28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(pet: Fish | Bird):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pet is Fish </a:t>
            </a:r>
            <a:r>
              <a:rPr lang="en" altLang="zh-CN" sz="28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{</a:t>
            </a:r>
          </a:p>
          <a:p>
            <a:r>
              <a:rPr lang="en" altLang="zh-CN" sz="28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return (pet as Fish).swim !== undefined;</a:t>
            </a:r>
          </a:p>
          <a:p>
            <a:r>
              <a:rPr lang="en" altLang="zh-CN" sz="28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  <a:endParaRPr lang="zh-CN" altLang="en-US" sz="28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F0A31308-C770-4C4E-AB69-370E02A9EC99}"/>
              </a:ext>
            </a:extLst>
          </p:cNvPr>
          <p:cNvCxnSpPr>
            <a:cxnSpLocks/>
          </p:cNvCxnSpPr>
          <p:nvPr/>
        </p:nvCxnSpPr>
        <p:spPr>
          <a:xfrm>
            <a:off x="8251315" y="2794967"/>
            <a:ext cx="24381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E1B4A6E-7467-BD4A-A154-80E29B5DBB65}"/>
              </a:ext>
            </a:extLst>
          </p:cNvPr>
          <p:cNvGrpSpPr/>
          <p:nvPr/>
        </p:nvGrpSpPr>
        <p:grpSpPr>
          <a:xfrm>
            <a:off x="7880050" y="2794967"/>
            <a:ext cx="3180679" cy="1092305"/>
            <a:chOff x="7880050" y="2794967"/>
            <a:chExt cx="3180679" cy="109230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D99F282-A982-4540-9DB8-7CB35CEFADF3}"/>
                </a:ext>
              </a:extLst>
            </p:cNvPr>
            <p:cNvSpPr/>
            <p:nvPr/>
          </p:nvSpPr>
          <p:spPr>
            <a:xfrm>
              <a:off x="7880050" y="3517940"/>
              <a:ext cx="31806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 err="1">
                  <a:solidFill>
                    <a:srgbClr val="E96900"/>
                  </a:solidFill>
                  <a:latin typeface="Fira Code" panose="020B0809050000020004" pitchFamily="49" charset="0"/>
                </a:rPr>
                <a:t>parameterName</a:t>
              </a:r>
              <a:r>
                <a:rPr lang="en" altLang="zh-CN" dirty="0">
                  <a:solidFill>
                    <a:srgbClr val="E96900"/>
                  </a:solidFill>
                  <a:latin typeface="Fira Code" panose="020B0809050000020004" pitchFamily="49" charset="0"/>
                </a:rPr>
                <a:t> is Type</a:t>
              </a:r>
              <a:endParaRPr lang="zh-CN" altLang="en-US" dirty="0"/>
            </a:p>
          </p:txBody>
        </p: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DBFA345A-2FE6-2341-A0D5-79B8CA83E51A}"/>
                </a:ext>
              </a:extLst>
            </p:cNvPr>
            <p:cNvCxnSpPr>
              <a:cxnSpLocks/>
            </p:cNvCxnSpPr>
            <p:nvPr/>
          </p:nvCxnSpPr>
          <p:spPr>
            <a:xfrm>
              <a:off x="10148552" y="2794967"/>
              <a:ext cx="0" cy="73029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626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never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类型与穷尽性检查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9B4730-9393-3047-A28C-694BC0685617}"/>
              </a:ext>
            </a:extLst>
          </p:cNvPr>
          <p:cNvSpPr txBox="1"/>
          <p:nvPr/>
        </p:nvSpPr>
        <p:spPr>
          <a:xfrm>
            <a:off x="5148209" y="2415923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never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47DFBCA-2265-CA47-B485-FEA65D4B895D}"/>
              </a:ext>
            </a:extLst>
          </p:cNvPr>
          <p:cNvCxnSpPr/>
          <p:nvPr/>
        </p:nvCxnSpPr>
        <p:spPr>
          <a:xfrm>
            <a:off x="5856897" y="3015331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9324DD3-465E-A64D-9C64-EF3D31BB744A}"/>
              </a:ext>
            </a:extLst>
          </p:cNvPr>
          <p:cNvSpPr txBox="1"/>
          <p:nvPr/>
        </p:nvSpPr>
        <p:spPr>
          <a:xfrm>
            <a:off x="4834822" y="357444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不应该存在的状态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902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6509205" y="3301649"/>
            <a:ext cx="146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调用签名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6279D-D7E0-2240-9DD2-375C7734AFCF}"/>
              </a:ext>
            </a:extLst>
          </p:cNvPr>
          <p:cNvSpPr/>
          <p:nvPr/>
        </p:nvSpPr>
        <p:spPr>
          <a:xfrm>
            <a:off x="1288374" y="2172670"/>
            <a:ext cx="9993441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type </a:t>
            </a:r>
            <a:r>
              <a:rPr lang="en" altLang="zh-CN" sz="4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DescribableFunction</a:t>
            </a:r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= {</a:t>
            </a:r>
          </a:p>
          <a:p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description: string;</a:t>
            </a:r>
          </a:p>
          <a:p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(</a:t>
            </a:r>
            <a:r>
              <a:rPr lang="en" altLang="zh-CN" sz="4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someArg</a:t>
            </a:r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: number): </a:t>
            </a:r>
            <a:r>
              <a:rPr lang="en" altLang="zh-CN" sz="4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boolean</a:t>
            </a:r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;</a:t>
            </a:r>
          </a:p>
          <a:p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  <a:endParaRPr lang="zh-CN" altLang="en-US" sz="44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0198BA-953D-7C4C-8AD3-EF1010C13DBC}"/>
              </a:ext>
            </a:extLst>
          </p:cNvPr>
          <p:cNvGrpSpPr/>
          <p:nvPr/>
        </p:nvGrpSpPr>
        <p:grpSpPr>
          <a:xfrm>
            <a:off x="5739740" y="4260273"/>
            <a:ext cx="4700326" cy="1099626"/>
            <a:chOff x="5739740" y="4260273"/>
            <a:chExt cx="4700326" cy="109962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5535DF1-3FBD-5848-85A7-EF41865F454B}"/>
                </a:ext>
              </a:extLst>
            </p:cNvPr>
            <p:cNvSpPr/>
            <p:nvPr/>
          </p:nvSpPr>
          <p:spPr>
            <a:xfrm>
              <a:off x="5739740" y="4990567"/>
              <a:ext cx="4700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在参数列表和返回类型之间使用</a:t>
              </a:r>
              <a:r>
                <a:rPr lang="zh-CN" altLang="en-US" dirty="0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 </a:t>
              </a:r>
              <a:r>
                <a:rPr lang="en-US" altLang="zh-CN" dirty="0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:</a:t>
              </a:r>
              <a:r>
                <a:rPr lang="zh-CN" altLang="en-US" dirty="0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 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而不是 </a:t>
              </a:r>
              <a:r>
                <a:rPr lang="en-US" altLang="zh-CN" dirty="0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=&gt;</a:t>
              </a:r>
              <a:endParaRPr lang="zh-CN" altLang="en-US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</p:txBody>
        </p: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CB7E0DEF-D9FE-BC44-A17C-D8BE7F61B5B6}"/>
                </a:ext>
              </a:extLst>
            </p:cNvPr>
            <p:cNvCxnSpPr>
              <a:cxnSpLocks/>
            </p:cNvCxnSpPr>
            <p:nvPr/>
          </p:nvCxnSpPr>
          <p:spPr>
            <a:xfrm>
              <a:off x="7600802" y="4260273"/>
              <a:ext cx="65255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BC4BE0D1-D70E-2C4C-94E7-09F96FA4F49F}"/>
                </a:ext>
              </a:extLst>
            </p:cNvPr>
            <p:cNvCxnSpPr>
              <a:cxnSpLocks/>
            </p:cNvCxnSpPr>
            <p:nvPr/>
          </p:nvCxnSpPr>
          <p:spPr>
            <a:xfrm>
              <a:off x="7913269" y="4260273"/>
              <a:ext cx="0" cy="73029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66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构造签名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6279D-D7E0-2240-9DD2-375C7734AFCF}"/>
              </a:ext>
            </a:extLst>
          </p:cNvPr>
          <p:cNvSpPr/>
          <p:nvPr/>
        </p:nvSpPr>
        <p:spPr>
          <a:xfrm>
            <a:off x="1944863" y="2185549"/>
            <a:ext cx="830227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type </a:t>
            </a:r>
            <a:r>
              <a:rPr lang="en" altLang="zh-CN" sz="4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SomeConstructor</a:t>
            </a:r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= {</a:t>
            </a:r>
          </a:p>
          <a:p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</a:t>
            </a:r>
            <a:r>
              <a:rPr lang="en" altLang="zh-CN" sz="44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new</a:t>
            </a:r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(s: string): </a:t>
            </a:r>
            <a:r>
              <a:rPr lang="en" altLang="zh-CN" sz="4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Ctor</a:t>
            </a:r>
            <a:endParaRPr lang="en" altLang="zh-CN" sz="44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  <a:p>
            <a:r>
              <a:rPr lang="en" altLang="zh-CN" sz="4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  <a:endParaRPr lang="zh-CN" altLang="en-US" sz="44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33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泛型函数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6279D-D7E0-2240-9DD2-375C7734AFCF}"/>
              </a:ext>
            </a:extLst>
          </p:cNvPr>
          <p:cNvSpPr/>
          <p:nvPr/>
        </p:nvSpPr>
        <p:spPr>
          <a:xfrm>
            <a:off x="715513" y="2022609"/>
            <a:ext cx="66367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firstElement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arr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: any[]) {</a:t>
            </a:r>
          </a:p>
          <a:p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return 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arr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[0];</a:t>
            </a:r>
          </a:p>
          <a:p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  <a:endParaRPr lang="zh-CN" altLang="en-US" sz="24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C6B78B-D3FD-4349-AA0E-94A44E12C0E1}"/>
              </a:ext>
            </a:extLst>
          </p:cNvPr>
          <p:cNvSpPr/>
          <p:nvPr/>
        </p:nvSpPr>
        <p:spPr>
          <a:xfrm>
            <a:off x="715513" y="3429000"/>
            <a:ext cx="112453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firstElement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&lt;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Type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&gt;(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arr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: 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Type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[]): 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Type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| undefined {</a:t>
            </a:r>
          </a:p>
          <a:p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return 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arr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[0];</a:t>
            </a:r>
          </a:p>
          <a:p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  <a:endParaRPr lang="zh-CN" altLang="en-US" sz="24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78B4A2-074D-564A-B665-062995B68435}"/>
              </a:ext>
            </a:extLst>
          </p:cNvPr>
          <p:cNvSpPr/>
          <p:nvPr/>
        </p:nvSpPr>
        <p:spPr>
          <a:xfrm>
            <a:off x="715513" y="4835391"/>
            <a:ext cx="103300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const s = 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firstElement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(["a", "b", "c"]);</a:t>
            </a:r>
            <a:r>
              <a:rPr lang="zh-CN" altLang="en-US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</a:t>
            </a:r>
            <a:r>
              <a:rPr lang="en" altLang="zh-CN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// s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是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'</a:t>
            </a:r>
            <a:r>
              <a:rPr lang="en" altLang="zh-CN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string'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类型</a:t>
            </a:r>
            <a:endParaRPr lang="en" altLang="zh-CN" sz="2400" dirty="0">
              <a:solidFill>
                <a:schemeClr val="bg1">
                  <a:lumMod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  <a:p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const n = 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firstElement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([1, 2, 3]); </a:t>
            </a:r>
            <a:r>
              <a:rPr lang="en" altLang="zh-CN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// n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是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'</a:t>
            </a:r>
            <a:r>
              <a:rPr lang="en" altLang="zh-CN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number'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类型</a:t>
            </a:r>
          </a:p>
          <a:p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const u = </a:t>
            </a:r>
            <a:r>
              <a:rPr lang="en" altLang="zh-CN" sz="24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firstElement</a:t>
            </a:r>
            <a:r>
              <a:rPr lang="en" altLang="zh-CN" sz="24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([]); </a:t>
            </a:r>
            <a:r>
              <a:rPr lang="en" altLang="zh-CN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// u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是 </a:t>
            </a:r>
            <a:r>
              <a:rPr lang="en" altLang="zh-CN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undefined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rPr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156610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限制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6279D-D7E0-2240-9DD2-375C7734AFCF}"/>
              </a:ext>
            </a:extLst>
          </p:cNvPr>
          <p:cNvSpPr/>
          <p:nvPr/>
        </p:nvSpPr>
        <p:spPr>
          <a:xfrm>
            <a:off x="974581" y="1909868"/>
            <a:ext cx="1080295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longest</a:t>
            </a:r>
            <a:r>
              <a:rPr lang="en" altLang="zh-CN" sz="20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&lt;Type extends { length: number }&gt;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(a: Type, b: Type) {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if (</a:t>
            </a:r>
            <a:r>
              <a:rPr lang="en" altLang="zh-CN" sz="20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a.length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&gt;= </a:t>
            </a:r>
            <a:r>
              <a:rPr lang="en" altLang="zh-CN" sz="20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b.length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) {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  return a;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} else {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  return b;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  <a:endParaRPr lang="zh-CN" altLang="en-US" sz="20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62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使用受限值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6279D-D7E0-2240-9DD2-375C7734AFCF}"/>
              </a:ext>
            </a:extLst>
          </p:cNvPr>
          <p:cNvSpPr/>
          <p:nvPr/>
        </p:nvSpPr>
        <p:spPr>
          <a:xfrm>
            <a:off x="1694795" y="1843950"/>
            <a:ext cx="8802410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</a:t>
            </a:r>
            <a:r>
              <a:rPr lang="en" altLang="zh-CN" sz="20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minimumLength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&lt;</a:t>
            </a:r>
            <a:r>
              <a:rPr lang="en" altLang="zh-CN" sz="20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Type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extends { length: number }&gt;(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obj: </a:t>
            </a:r>
            <a:r>
              <a:rPr lang="en" altLang="zh-CN" sz="20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Type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,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minimum: number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): </a:t>
            </a:r>
            <a:r>
              <a:rPr lang="en" altLang="zh-CN" sz="20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Type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{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if (</a:t>
            </a:r>
            <a:r>
              <a:rPr lang="en" altLang="zh-CN" sz="20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obj.length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&gt;= minimum) {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  return obj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} else {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  return { length: minimum }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  <a:endParaRPr lang="zh-CN" altLang="en-US" sz="20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1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D412D-AF97-4004-BE29-DA3DB0DD66B1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与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的区别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8B5090-139E-1A43-B383-1C72BB51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04950"/>
            <a:ext cx="10591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2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指定类型参数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59168A-AAC3-1641-A7C0-FFD6AE186DC5}"/>
              </a:ext>
            </a:extLst>
          </p:cNvPr>
          <p:cNvSpPr/>
          <p:nvPr/>
        </p:nvSpPr>
        <p:spPr>
          <a:xfrm>
            <a:off x="853710" y="2919039"/>
            <a:ext cx="1106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const arr = combine</a:t>
            </a:r>
            <a:r>
              <a:rPr lang="zh-CN" alt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 | number&gt;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([1, 2, 3], ["hello"]);</a:t>
            </a:r>
          </a:p>
        </p:txBody>
      </p:sp>
    </p:spTree>
    <p:extLst>
      <p:ext uri="{BB962C8B-B14F-4D97-AF65-F5344CB8AC3E}">
        <p14:creationId xmlns:p14="http://schemas.microsoft.com/office/powerpoint/2010/main" val="2607642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优秀通用函数的准则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F21466-AC61-594C-B1A5-8B62DE757465}"/>
              </a:ext>
            </a:extLst>
          </p:cNvPr>
          <p:cNvSpPr txBox="1"/>
          <p:nvPr/>
        </p:nvSpPr>
        <p:spPr>
          <a:xfrm>
            <a:off x="1589113" y="2211657"/>
            <a:ext cx="9736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1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、可能的情况下，使用类型参数本身，而不是对其进行约束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DF3693-3372-9D45-86FB-F707BEE12914}"/>
              </a:ext>
            </a:extLst>
          </p:cNvPr>
          <p:cNvSpPr txBox="1"/>
          <p:nvPr/>
        </p:nvSpPr>
        <p:spPr>
          <a:xfrm>
            <a:off x="1589112" y="3059126"/>
            <a:ext cx="5408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2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、总是尽可能少地使用类型参数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C4A90-9FFC-994D-9F0F-ACBC85CF68AB}"/>
              </a:ext>
            </a:extLst>
          </p:cNvPr>
          <p:cNvSpPr txBox="1"/>
          <p:nvPr/>
        </p:nvSpPr>
        <p:spPr>
          <a:xfrm>
            <a:off x="1589113" y="3906595"/>
            <a:ext cx="9576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3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、如果一个类型的参数只出现在一个地方，请重新考虑你是否真的需要它</a:t>
            </a:r>
          </a:p>
        </p:txBody>
      </p:sp>
    </p:spTree>
    <p:extLst>
      <p:ext uri="{BB962C8B-B14F-4D97-AF65-F5344CB8AC3E}">
        <p14:creationId xmlns:p14="http://schemas.microsoft.com/office/powerpoint/2010/main" val="405242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可选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1EB9C8-6A17-714C-99F1-EDA5BE8D85A5}"/>
              </a:ext>
            </a:extLst>
          </p:cNvPr>
          <p:cNvSpPr/>
          <p:nvPr/>
        </p:nvSpPr>
        <p:spPr>
          <a:xfrm>
            <a:off x="3129230" y="1812567"/>
            <a:ext cx="61911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f(n: number) {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</a:t>
            </a:r>
            <a:r>
              <a:rPr lang="en" altLang="zh-CN" sz="20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console.log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</a:t>
            </a:r>
            <a:r>
              <a:rPr lang="en" altLang="zh-CN" sz="20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n.toFixed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()); </a:t>
            </a:r>
            <a:r>
              <a:rPr lang="en" altLang="zh-CN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// 0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个参数</a:t>
            </a:r>
          </a:p>
          <a:p>
            <a:r>
              <a:rPr lang="zh-CN" altLang="en-US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</a:t>
            </a:r>
            <a:r>
              <a:rPr lang="en" altLang="zh-CN" sz="20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console.log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</a:t>
            </a:r>
            <a:r>
              <a:rPr lang="en" altLang="zh-CN" sz="2000" dirty="0" err="1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n.toFixed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(3)); </a:t>
            </a:r>
            <a:r>
              <a:rPr lang="en" altLang="zh-CN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// 1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个参数</a:t>
            </a:r>
          </a:p>
          <a:p>
            <a:r>
              <a:rPr lang="en-US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  <a:endParaRPr lang="zh-CN" altLang="en-US" sz="2000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3E552D-15B4-8B4F-9191-293CE146BB77}"/>
              </a:ext>
            </a:extLst>
          </p:cNvPr>
          <p:cNvSpPr/>
          <p:nvPr/>
        </p:nvSpPr>
        <p:spPr>
          <a:xfrm>
            <a:off x="3129230" y="3721995"/>
            <a:ext cx="44306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f(x</a:t>
            </a:r>
            <a:r>
              <a:rPr lang="en" altLang="zh-CN" sz="2000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?</a:t>
            </a:r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: number) {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</a:t>
            </a:r>
            <a:r>
              <a:rPr lang="en" altLang="zh-CN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// ...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f(); </a:t>
            </a:r>
            <a:r>
              <a:rPr lang="en" altLang="zh-CN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正确</a:t>
            </a:r>
          </a:p>
          <a:p>
            <a:r>
              <a:rPr lang="en" altLang="zh-CN" sz="2000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f(10); </a:t>
            </a:r>
            <a:r>
              <a:rPr lang="en" altLang="zh-CN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正确</a:t>
            </a:r>
          </a:p>
        </p:txBody>
      </p:sp>
    </p:spTree>
    <p:extLst>
      <p:ext uri="{BB962C8B-B14F-4D97-AF65-F5344CB8AC3E}">
        <p14:creationId xmlns:p14="http://schemas.microsoft.com/office/powerpoint/2010/main" val="16849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回调中的</a:t>
            </a:r>
            <a:r>
              <a:rPr lang="zh-CN" altLang="e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可选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4C4289-9193-764D-9AB6-5787EB152D52}"/>
              </a:ext>
            </a:extLst>
          </p:cNvPr>
          <p:cNvSpPr txBox="1"/>
          <p:nvPr/>
        </p:nvSpPr>
        <p:spPr>
          <a:xfrm>
            <a:off x="1719741" y="2627294"/>
            <a:ext cx="9074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当为回调写一个函数类型时，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永远不要写一个可选参数</a:t>
            </a:r>
            <a:r>
              <a:rPr kumimoji="1" lang="zh-CN" altLang="en-US" sz="2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，除非你打算在不传递该参数的情况下调用函数。</a:t>
            </a:r>
          </a:p>
        </p:txBody>
      </p:sp>
    </p:spTree>
    <p:extLst>
      <p:ext uri="{BB962C8B-B14F-4D97-AF65-F5344CB8AC3E}">
        <p14:creationId xmlns:p14="http://schemas.microsoft.com/office/powerpoint/2010/main" val="400408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函数重载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A1B617-6737-8742-AB52-C7A328DF4031}"/>
              </a:ext>
            </a:extLst>
          </p:cNvPr>
          <p:cNvSpPr/>
          <p:nvPr/>
        </p:nvSpPr>
        <p:spPr>
          <a:xfrm>
            <a:off x="1504206" y="1859339"/>
            <a:ext cx="100861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</a:t>
            </a:r>
            <a:r>
              <a:rPr lang="en" altLang="zh-CN" dirty="0" err="1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makeDate</a:t>
            </a:r>
            <a:r>
              <a:rPr lang="en" altLang="zh-CN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(timestamp: number): Date</a:t>
            </a:r>
            <a:r>
              <a:rPr lang="en" altLang="zh-CN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;</a:t>
            </a:r>
          </a:p>
          <a:p>
            <a:r>
              <a:rPr lang="en" altLang="zh-CN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</a:t>
            </a:r>
            <a:r>
              <a:rPr lang="en" altLang="zh-CN" dirty="0" err="1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makeDate</a:t>
            </a:r>
            <a:r>
              <a:rPr lang="en" altLang="zh-CN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(m: number, d: number, y: number): Date</a:t>
            </a:r>
            <a:r>
              <a:rPr lang="en" altLang="zh-CN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;</a:t>
            </a:r>
          </a:p>
          <a:p>
            <a:r>
              <a:rPr lang="en" altLang="zh-CN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function </a:t>
            </a:r>
            <a:r>
              <a:rPr lang="en" altLang="zh-CN" dirty="0" err="1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makeDate</a:t>
            </a:r>
            <a:r>
              <a:rPr lang="en" altLang="zh-CN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(</a:t>
            </a:r>
            <a:r>
              <a:rPr lang="en" altLang="zh-CN" dirty="0" err="1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mOrTimestamp</a:t>
            </a:r>
            <a:r>
              <a:rPr lang="en" altLang="zh-CN" dirty="0">
                <a:solidFill>
                  <a:srgbClr val="C00000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: number, d?: number, y?: number): Date</a:t>
            </a:r>
            <a:r>
              <a:rPr lang="en" altLang="zh-CN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{</a:t>
            </a:r>
          </a:p>
          <a:p>
            <a:r>
              <a:rPr lang="zh-CN" altLang="en-US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  </a:t>
            </a:r>
            <a:r>
              <a:rPr lang="en-US" altLang="zh-CN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//...</a:t>
            </a:r>
            <a:endParaRPr lang="en" altLang="zh-CN" dirty="0">
              <a:latin typeface="Courier New" panose="02070309020205020404" pitchFamily="49" charset="0"/>
              <a:ea typeface="Lantinghei SC Extralight" panose="02000000000000000000" pitchFamily="2" charset="-122"/>
              <a:cs typeface="Courier New" panose="02070309020205020404" pitchFamily="49" charset="0"/>
            </a:endParaRPr>
          </a:p>
          <a:p>
            <a:r>
              <a:rPr lang="en" altLang="zh-CN" dirty="0"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559123-3F80-3B46-B34E-4823A4724DE8}"/>
              </a:ext>
            </a:extLst>
          </p:cNvPr>
          <p:cNvGrpSpPr/>
          <p:nvPr/>
        </p:nvGrpSpPr>
        <p:grpSpPr>
          <a:xfrm>
            <a:off x="236972" y="1970468"/>
            <a:ext cx="1267234" cy="399245"/>
            <a:chOff x="236972" y="1970468"/>
            <a:chExt cx="1267234" cy="399245"/>
          </a:xfrm>
        </p:grpSpPr>
        <p:sp>
          <p:nvSpPr>
            <p:cNvPr id="6" name="右大括号 5">
              <a:extLst>
                <a:ext uri="{FF2B5EF4-FFF2-40B4-BE49-F238E27FC236}">
                  <a16:creationId xmlns:a16="http://schemas.microsoft.com/office/drawing/2014/main" id="{E097F386-66D9-B145-9306-DBDC15AA7F00}"/>
                </a:ext>
              </a:extLst>
            </p:cNvPr>
            <p:cNvSpPr/>
            <p:nvPr/>
          </p:nvSpPr>
          <p:spPr>
            <a:xfrm>
              <a:off x="1344968" y="1970468"/>
              <a:ext cx="159238" cy="399245"/>
            </a:xfrm>
            <a:prstGeom prst="rightBrace">
              <a:avLst>
                <a:gd name="adj1" fmla="val 31326"/>
                <a:gd name="adj2" fmla="val 53336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5D06E03-534C-8D47-B706-ADF323707506}"/>
                </a:ext>
              </a:extLst>
            </p:cNvPr>
            <p:cNvSpPr txBox="1"/>
            <p:nvPr/>
          </p:nvSpPr>
          <p:spPr>
            <a:xfrm>
              <a:off x="236972" y="198542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4472C4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重载签名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7C3A41-A299-504C-A44D-8AF6E499CD43}"/>
              </a:ext>
            </a:extLst>
          </p:cNvPr>
          <p:cNvGrpSpPr/>
          <p:nvPr/>
        </p:nvGrpSpPr>
        <p:grpSpPr>
          <a:xfrm>
            <a:off x="236972" y="2412052"/>
            <a:ext cx="1267234" cy="369332"/>
            <a:chOff x="236972" y="2412052"/>
            <a:chExt cx="1267234" cy="369332"/>
          </a:xfrm>
        </p:grpSpPr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31CC4C7A-5343-1A45-AB99-17760F41C71D}"/>
                </a:ext>
              </a:extLst>
            </p:cNvPr>
            <p:cNvCxnSpPr/>
            <p:nvPr/>
          </p:nvCxnSpPr>
          <p:spPr>
            <a:xfrm flipH="1">
              <a:off x="1344968" y="2596718"/>
              <a:ext cx="159238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0F30461-B417-874C-A0CD-ED7FFF446850}"/>
                </a:ext>
              </a:extLst>
            </p:cNvPr>
            <p:cNvSpPr txBox="1"/>
            <p:nvPr/>
          </p:nvSpPr>
          <p:spPr>
            <a:xfrm>
              <a:off x="236972" y="241205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4472C4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实现签名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0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重载签名和实现签名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5EB460-5426-B24A-BB57-6A43B1674717}"/>
              </a:ext>
            </a:extLst>
          </p:cNvPr>
          <p:cNvSpPr txBox="1"/>
          <p:nvPr/>
        </p:nvSpPr>
        <p:spPr>
          <a:xfrm>
            <a:off x="1561965" y="2905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参数不正确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F47EC1-9B90-6D49-A51C-D086800ADAB9}"/>
              </a:ext>
            </a:extLst>
          </p:cNvPr>
          <p:cNvSpPr txBox="1"/>
          <p:nvPr/>
        </p:nvSpPr>
        <p:spPr>
          <a:xfrm>
            <a:off x="4210514" y="290578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参数类型不正确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DACE0F-4A23-CB4D-9814-35B69A2BC252}"/>
              </a:ext>
            </a:extLst>
          </p:cNvPr>
          <p:cNvSpPr txBox="1"/>
          <p:nvPr/>
        </p:nvSpPr>
        <p:spPr>
          <a:xfrm>
            <a:off x="7577209" y="29020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返回类型不正确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37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编写好的重载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02DDE7-958E-5745-BD3A-77EEAB22C2DB}"/>
              </a:ext>
            </a:extLst>
          </p:cNvPr>
          <p:cNvSpPr txBox="1"/>
          <p:nvPr/>
        </p:nvSpPr>
        <p:spPr>
          <a:xfrm>
            <a:off x="1719741" y="2627294"/>
            <a:ext cx="9074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在可能的情况下，总是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倾向于使用联合类型的参数</a:t>
            </a:r>
            <a:r>
              <a:rPr kumimoji="1" lang="zh-CN" altLang="en-US" sz="2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而不是重载参数</a:t>
            </a:r>
          </a:p>
        </p:txBody>
      </p:sp>
    </p:spTree>
    <p:extLst>
      <p:ext uri="{BB962C8B-B14F-4D97-AF65-F5344CB8AC3E}">
        <p14:creationId xmlns:p14="http://schemas.microsoft.com/office/powerpoint/2010/main" val="155497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函数内的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声明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8C9D3B-4C84-DF40-92CB-1AE8E5148F3A}"/>
              </a:ext>
            </a:extLst>
          </p:cNvPr>
          <p:cNvSpPr/>
          <p:nvPr/>
        </p:nvSpPr>
        <p:spPr>
          <a:xfrm>
            <a:off x="1771739" y="4227785"/>
            <a:ext cx="86485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DB 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filterUsers(filter: (</a:t>
            </a:r>
            <a:r>
              <a:rPr lang="zh-CN" alt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this: User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=&gt; boolean): User[];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8CC003-8D0B-9E4D-8475-28715F8A7A6C}"/>
              </a:ext>
            </a:extLst>
          </p:cNvPr>
          <p:cNvSpPr/>
          <p:nvPr/>
        </p:nvSpPr>
        <p:spPr>
          <a:xfrm>
            <a:off x="1771739" y="1672602"/>
            <a:ext cx="449353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const user = 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id: 123,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admin: false,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becomeAdmin: function () {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.admin = true;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8718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需要了解的其他类型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2306D-916F-5D4F-93C4-DD137F94899C}"/>
              </a:ext>
            </a:extLst>
          </p:cNvPr>
          <p:cNvSpPr txBox="1"/>
          <p:nvPr/>
        </p:nvSpPr>
        <p:spPr>
          <a:xfrm>
            <a:off x="1157231" y="1856469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void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F0E0AE-B9B8-CF4A-8376-6A2F6B801801}"/>
              </a:ext>
            </a:extLst>
          </p:cNvPr>
          <p:cNvSpPr/>
          <p:nvPr/>
        </p:nvSpPr>
        <p:spPr>
          <a:xfrm>
            <a:off x="3437744" y="237968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noop()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24AB5E9-99D7-7243-B4CF-B994E80F525A}"/>
              </a:ext>
            </a:extLst>
          </p:cNvPr>
          <p:cNvGrpSpPr/>
          <p:nvPr/>
        </p:nvGrpSpPr>
        <p:grpSpPr>
          <a:xfrm>
            <a:off x="3926157" y="3308491"/>
            <a:ext cx="3493677" cy="1384995"/>
            <a:chOff x="3926157" y="3308491"/>
            <a:chExt cx="3493677" cy="138499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29653AC-6307-FD49-9CAE-FFEFAD4F2BC4}"/>
                </a:ext>
              </a:extLst>
            </p:cNvPr>
            <p:cNvSpPr/>
            <p:nvPr/>
          </p:nvSpPr>
          <p:spPr>
            <a:xfrm>
              <a:off x="4646318" y="4324154"/>
              <a:ext cx="2773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推断出的返回类型是void</a:t>
              </a:r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E5FC04E6-1977-7747-810B-B515E7F46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157" y="3308491"/>
              <a:ext cx="1440322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D0F85D4B-9FED-A346-B0A9-A45B2EF1D543}"/>
                </a:ext>
              </a:extLst>
            </p:cNvPr>
            <p:cNvCxnSpPr>
              <a:cxnSpLocks/>
            </p:cNvCxnSpPr>
            <p:nvPr/>
          </p:nvCxnSpPr>
          <p:spPr>
            <a:xfrm>
              <a:off x="5125098" y="3308491"/>
              <a:ext cx="0" cy="94018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2AD454-4640-8D41-9540-659031E56EFF}"/>
              </a:ext>
            </a:extLst>
          </p:cNvPr>
          <p:cNvGrpSpPr/>
          <p:nvPr/>
        </p:nvGrpSpPr>
        <p:grpSpPr>
          <a:xfrm>
            <a:off x="5366479" y="5252956"/>
            <a:ext cx="5705362" cy="633816"/>
            <a:chOff x="5364670" y="5392230"/>
            <a:chExt cx="5705362" cy="633816"/>
          </a:xfrm>
        </p:grpSpPr>
        <p:pic>
          <p:nvPicPr>
            <p:cNvPr id="14" name="图形 13" descr="警告">
              <a:extLst>
                <a:ext uri="{FF2B5EF4-FFF2-40B4-BE49-F238E27FC236}">
                  <a16:creationId xmlns:a16="http://schemas.microsoft.com/office/drawing/2014/main" id="{BD273796-F9E4-F849-860B-B4FD2789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64670" y="5392230"/>
              <a:ext cx="633816" cy="633816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CA01EB3-AB58-F94F-9632-DA5DE66377A0}"/>
                </a:ext>
              </a:extLst>
            </p:cNvPr>
            <p:cNvSpPr/>
            <p:nvPr/>
          </p:nvSpPr>
          <p:spPr>
            <a:xfrm>
              <a:off x="6033076" y="5524472"/>
              <a:ext cx="50369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在</a:t>
              </a:r>
              <a:r>
                <a:rPr lang="en" altLang="zh-CN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TypeScript</a:t>
              </a:r>
              <a:r>
                <a:rPr lang="zh-CN" altLang="en-US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中，</a:t>
              </a:r>
              <a:r>
                <a:rPr lang="en" altLang="zh-CN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void</a:t>
              </a:r>
              <a:r>
                <a:rPr lang="zh-CN" altLang="en-US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和</a:t>
              </a:r>
              <a:r>
                <a:rPr lang="en" altLang="zh-CN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undefined</a:t>
              </a:r>
              <a:r>
                <a:rPr lang="zh-CN" altLang="en-US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是不一样的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9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需要了解的其他类型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2306D-916F-5D4F-93C4-DD137F94899C}"/>
              </a:ext>
            </a:extLst>
          </p:cNvPr>
          <p:cNvSpPr txBox="1"/>
          <p:nvPr/>
        </p:nvSpPr>
        <p:spPr>
          <a:xfrm>
            <a:off x="1157231" y="1856469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object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22AD454-4640-8D41-9540-659031E56EFF}"/>
              </a:ext>
            </a:extLst>
          </p:cNvPr>
          <p:cNvGrpSpPr/>
          <p:nvPr/>
        </p:nvGrpSpPr>
        <p:grpSpPr>
          <a:xfrm>
            <a:off x="1416167" y="4710653"/>
            <a:ext cx="5705362" cy="633816"/>
            <a:chOff x="5364670" y="5392230"/>
            <a:chExt cx="5705362" cy="633816"/>
          </a:xfrm>
        </p:grpSpPr>
        <p:pic>
          <p:nvPicPr>
            <p:cNvPr id="14" name="图形 13" descr="警告">
              <a:extLst>
                <a:ext uri="{FF2B5EF4-FFF2-40B4-BE49-F238E27FC236}">
                  <a16:creationId xmlns:a16="http://schemas.microsoft.com/office/drawing/2014/main" id="{BD273796-F9E4-F849-860B-B4FD2789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64670" y="5392230"/>
              <a:ext cx="633816" cy="633816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CA01EB3-AB58-F94F-9632-DA5DE66377A0}"/>
                </a:ext>
              </a:extLst>
            </p:cNvPr>
            <p:cNvSpPr/>
            <p:nvPr/>
          </p:nvSpPr>
          <p:spPr>
            <a:xfrm>
              <a:off x="6033076" y="5524472"/>
              <a:ext cx="50369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object</a:t>
              </a:r>
              <a:r>
                <a:rPr lang="zh-CN" altLang="en-US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 不是 </a:t>
              </a:r>
              <a:r>
                <a:rPr lang="en-US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Object</a:t>
              </a:r>
              <a:r>
                <a:rPr lang="zh-CN" altLang="en-US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。始终使用 </a:t>
              </a:r>
              <a:r>
                <a:rPr lang="en-US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object!</a:t>
              </a:r>
              <a:endParaRPr lang="zh-CN" altLang="en-US" dirty="0">
                <a:solidFill>
                  <a:srgbClr val="ED7D31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F06D1D-6DDF-6B47-B771-CE85DE0BB3B2}"/>
              </a:ext>
            </a:extLst>
          </p:cNvPr>
          <p:cNvGrpSpPr/>
          <p:nvPr/>
        </p:nvGrpSpPr>
        <p:grpSpPr>
          <a:xfrm>
            <a:off x="1450757" y="3917736"/>
            <a:ext cx="3885741" cy="633816"/>
            <a:chOff x="1450757" y="3917736"/>
            <a:chExt cx="3885741" cy="63381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1BF1FC1-858D-5545-9A79-3BCBCCB5262C}"/>
                </a:ext>
              </a:extLst>
            </p:cNvPr>
            <p:cNvSpPr/>
            <p:nvPr/>
          </p:nvSpPr>
          <p:spPr>
            <a:xfrm>
              <a:off x="2084572" y="4077105"/>
              <a:ext cx="32519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不同于</a:t>
              </a:r>
              <a:r>
                <a:rPr lang="en-US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{}</a:t>
              </a:r>
              <a:r>
                <a:rPr lang="zh-CN" altLang="en-US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，不同于 </a:t>
              </a:r>
              <a:r>
                <a:rPr lang="en-US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Object</a:t>
              </a:r>
              <a:endParaRPr lang="zh-CN" altLang="en-US" dirty="0">
                <a:solidFill>
                  <a:srgbClr val="ED7D31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endParaRPr>
            </a:p>
          </p:txBody>
        </p:sp>
        <p:pic>
          <p:nvPicPr>
            <p:cNvPr id="20" name="图形 19" descr="警告">
              <a:extLst>
                <a:ext uri="{FF2B5EF4-FFF2-40B4-BE49-F238E27FC236}">
                  <a16:creationId xmlns:a16="http://schemas.microsoft.com/office/drawing/2014/main" id="{12330E84-F7B3-F048-AF64-9A3AFF1F1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0757" y="3917736"/>
              <a:ext cx="633816" cy="63381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647611-43A8-8C4A-9B0B-974E096768F6}"/>
              </a:ext>
            </a:extLst>
          </p:cNvPr>
          <p:cNvGrpSpPr/>
          <p:nvPr/>
        </p:nvGrpSpPr>
        <p:grpSpPr>
          <a:xfrm>
            <a:off x="1272540" y="2696979"/>
            <a:ext cx="10004628" cy="729249"/>
            <a:chOff x="1416167" y="2672680"/>
            <a:chExt cx="10004628" cy="72924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47C9AED-5551-3B46-8BC1-79574A299BB9}"/>
                </a:ext>
              </a:extLst>
            </p:cNvPr>
            <p:cNvSpPr/>
            <p:nvPr/>
          </p:nvSpPr>
          <p:spPr>
            <a:xfrm>
              <a:off x="1928436" y="2940264"/>
              <a:ext cx="94923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string</a:t>
              </a:r>
              <a:r>
                <a:rPr lang="zh-CN" altLang="en-US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 </a:t>
              </a:r>
              <a:r>
                <a:rPr lang="en-US" altLang="zh-CN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number</a:t>
              </a:r>
              <a:r>
                <a:rPr lang="zh-CN" altLang="en-US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 </a:t>
              </a:r>
              <a:r>
                <a:rPr lang="en-US" altLang="zh-CN" sz="2400" b="1" dirty="0" err="1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bigint</a:t>
              </a:r>
              <a:r>
                <a:rPr lang="zh-CN" altLang="en-US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 </a:t>
              </a:r>
              <a:r>
                <a:rPr lang="en-US" altLang="zh-CN" sz="2400" b="1" dirty="0" err="1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boolean</a:t>
              </a:r>
              <a:r>
                <a:rPr lang="zh-CN" altLang="en-US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 </a:t>
              </a:r>
              <a:r>
                <a:rPr lang="en-US" altLang="zh-CN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symbol</a:t>
              </a:r>
              <a:r>
                <a:rPr lang="zh-CN" altLang="en-US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 </a:t>
              </a:r>
              <a:r>
                <a:rPr lang="en-US" altLang="zh-CN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null</a:t>
              </a:r>
              <a:r>
                <a:rPr lang="zh-CN" altLang="en-US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 </a:t>
              </a:r>
              <a:r>
                <a:rPr lang="en-US" altLang="zh-CN" sz="2400" b="1" dirty="0">
                  <a:latin typeface="Courier New" panose="02070309020205020404" pitchFamily="49" charset="0"/>
                  <a:ea typeface="Lantinghei SC Demibold" panose="02000000000000000000" pitchFamily="2" charset="-122"/>
                  <a:cs typeface="Courier New" panose="02070309020205020404" pitchFamily="49" charset="0"/>
                </a:rPr>
                <a:t>undefined</a:t>
              </a:r>
              <a:endParaRPr lang="zh-CN" altLang="en-US" sz="2400" b="1" dirty="0">
                <a:latin typeface="Courier New" panose="02070309020205020404" pitchFamily="49" charset="0"/>
                <a:ea typeface="Lantinghei SC Demibold" panose="02000000000000000000" pitchFamily="2" charset="-122"/>
                <a:cs typeface="Courier New" panose="02070309020205020404" pitchFamily="49" charset="0"/>
              </a:endParaRPr>
            </a:p>
          </p:txBody>
        </p:sp>
        <p:pic>
          <p:nvPicPr>
            <p:cNvPr id="9" name="图形 8" descr="叹号">
              <a:extLst>
                <a:ext uri="{FF2B5EF4-FFF2-40B4-BE49-F238E27FC236}">
                  <a16:creationId xmlns:a16="http://schemas.microsoft.com/office/drawing/2014/main" id="{E66606AF-E62B-B642-9A2C-183647A9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6167" y="2710226"/>
              <a:ext cx="677459" cy="677459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E7C2DF9-E832-CC49-B873-216E50BAE204}"/>
                </a:ext>
              </a:extLst>
            </p:cNvPr>
            <p:cNvSpPr/>
            <p:nvPr/>
          </p:nvSpPr>
          <p:spPr>
            <a:xfrm>
              <a:off x="1928436" y="2672680"/>
              <a:ext cx="45496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object</a:t>
              </a:r>
              <a:r>
                <a:rPr lang="zh-CN" altLang="en-US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 指的是任何的不是基元的值</a:t>
              </a:r>
              <a:r>
                <a:rPr lang="en-US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:</a:t>
              </a:r>
              <a:endParaRPr lang="zh-CN" altLang="en-US" dirty="0">
                <a:solidFill>
                  <a:srgbClr val="ED7D31"/>
                </a:solidFill>
                <a:latin typeface="Courier New" panose="02070309020205020404" pitchFamily="49" charset="0"/>
                <a:ea typeface="Lantinghei SC Extralight" panose="02000000000000000000" pitchFamily="2" charset="-122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6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AD412D-AF97-4004-BE29-DA3DB0DD66B1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的竞争者有哪些？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104CB32-3E8B-1A4D-9103-8AD52EA82CFA}"/>
              </a:ext>
            </a:extLst>
          </p:cNvPr>
          <p:cNvGrpSpPr/>
          <p:nvPr/>
        </p:nvGrpSpPr>
        <p:grpSpPr>
          <a:xfrm>
            <a:off x="2907030" y="1761420"/>
            <a:ext cx="5943600" cy="2133600"/>
            <a:chOff x="464820" y="2362200"/>
            <a:chExt cx="5943600" cy="2133600"/>
          </a:xfrm>
        </p:grpSpPr>
        <p:pic>
          <p:nvPicPr>
            <p:cNvPr id="1026" name="Picture 2" descr="Eslint configuration for Node Project - DEV Community">
              <a:extLst>
                <a:ext uri="{FF2B5EF4-FFF2-40B4-BE49-F238E27FC236}">
                  <a16:creationId xmlns:a16="http://schemas.microsoft.com/office/drawing/2014/main" id="{FA7B4233-8AF6-3541-8F57-3505452A1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" y="2362200"/>
              <a:ext cx="38100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SLint (deprecated) - Visual Studio Marketplace">
              <a:extLst>
                <a:ext uri="{FF2B5EF4-FFF2-40B4-BE49-F238E27FC236}">
                  <a16:creationId xmlns:a16="http://schemas.microsoft.com/office/drawing/2014/main" id="{44B85F57-2AE0-1449-B8FE-53AF1D3AC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820" y="2362200"/>
              <a:ext cx="21336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CoffeeScript Badge - Just Stickers : Just Stickers">
            <a:extLst>
              <a:ext uri="{FF2B5EF4-FFF2-40B4-BE49-F238E27FC236}">
                <a16:creationId xmlns:a16="http://schemas.microsoft.com/office/drawing/2014/main" id="{7AC839DA-8517-5A42-B22D-BEF3132B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80" y="414167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ow to incrementally add Flow to an existing React app | by Dominic Fraser  | We&amp;#39;ve moved to freeCodeCamp.org/news | Medium">
            <a:extLst>
              <a:ext uri="{FF2B5EF4-FFF2-40B4-BE49-F238E27FC236}">
                <a16:creationId xmlns:a16="http://schemas.microsoft.com/office/drawing/2014/main" id="{1474B723-E2E5-A345-84C9-0108CCF62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630" y="4474558"/>
            <a:ext cx="3810000" cy="16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70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需要了解的其他类型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2306D-916F-5D4F-93C4-DD137F94899C}"/>
              </a:ext>
            </a:extLst>
          </p:cNvPr>
          <p:cNvSpPr txBox="1"/>
          <p:nvPr/>
        </p:nvSpPr>
        <p:spPr>
          <a:xfrm>
            <a:off x="1157231" y="1856469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unknown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FFE3B0-4059-FF41-B75A-83EAA9CC2C88}"/>
              </a:ext>
            </a:extLst>
          </p:cNvPr>
          <p:cNvGrpSpPr/>
          <p:nvPr/>
        </p:nvGrpSpPr>
        <p:grpSpPr>
          <a:xfrm>
            <a:off x="1481717" y="2617466"/>
            <a:ext cx="9437743" cy="646331"/>
            <a:chOff x="1481717" y="2617466"/>
            <a:chExt cx="9437743" cy="6463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E7C2DF9-E832-CC49-B873-216E50BAE204}"/>
                </a:ext>
              </a:extLst>
            </p:cNvPr>
            <p:cNvSpPr/>
            <p:nvPr/>
          </p:nvSpPr>
          <p:spPr>
            <a:xfrm>
              <a:off x="2224991" y="2617466"/>
              <a:ext cx="86944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unknown</a:t>
              </a:r>
              <a:r>
                <a:rPr lang="zh-CN" altLang="en-US" dirty="0"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类型代表任何值。这与 </a:t>
              </a:r>
              <a:r>
                <a:rPr lang="en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any </a:t>
              </a:r>
              <a:r>
                <a:rPr lang="zh-CN" altLang="en-US" dirty="0"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类型类似，但更安全，因为对未知 </a:t>
              </a:r>
              <a:r>
                <a:rPr lang="en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unknown </a:t>
              </a:r>
              <a:r>
                <a:rPr lang="zh-CN" altLang="en-US" dirty="0"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值做任何事情都是不合法的。</a:t>
              </a:r>
            </a:p>
          </p:txBody>
        </p:sp>
        <p:pic>
          <p:nvPicPr>
            <p:cNvPr id="5" name="图形 4" descr="竖起的大拇指手势 ">
              <a:extLst>
                <a:ext uri="{FF2B5EF4-FFF2-40B4-BE49-F238E27FC236}">
                  <a16:creationId xmlns:a16="http://schemas.microsoft.com/office/drawing/2014/main" id="{8D037F1B-400E-3148-A749-DE99A58F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81717" y="2617466"/>
              <a:ext cx="633816" cy="63381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4AAA241-0F1C-5840-90A9-2A9FCADB2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717" y="3489059"/>
            <a:ext cx="4439398" cy="23547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0AB20B9-A4CF-864F-A617-CA26A74955AC}"/>
              </a:ext>
            </a:extLst>
          </p:cNvPr>
          <p:cNvSpPr/>
          <p:nvPr/>
        </p:nvSpPr>
        <p:spPr>
          <a:xfrm>
            <a:off x="2224991" y="3774086"/>
            <a:ext cx="79747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safeParse(s: string): 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JSON.parse(s);</a:t>
            </a:r>
          </a:p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safeParse(someRandomString);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9E7E5F-B80A-E545-9EF6-ECFB73FBB246}"/>
              </a:ext>
            </a:extLst>
          </p:cNvPr>
          <p:cNvGrpSpPr/>
          <p:nvPr/>
        </p:nvGrpSpPr>
        <p:grpSpPr>
          <a:xfrm>
            <a:off x="3364597" y="4743582"/>
            <a:ext cx="3030626" cy="633816"/>
            <a:chOff x="2975844" y="5998105"/>
            <a:chExt cx="3030626" cy="63381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BD287EE-F3C2-D148-8963-1CD745270FDA}"/>
                </a:ext>
              </a:extLst>
            </p:cNvPr>
            <p:cNvSpPr/>
            <p:nvPr/>
          </p:nvSpPr>
          <p:spPr>
            <a:xfrm>
              <a:off x="3609660" y="6169420"/>
              <a:ext cx="23968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ED7D3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需要小心对待'obj'!</a:t>
              </a:r>
            </a:p>
          </p:txBody>
        </p:sp>
        <p:pic>
          <p:nvPicPr>
            <p:cNvPr id="22" name="图形 21" descr="警告">
              <a:extLst>
                <a:ext uri="{FF2B5EF4-FFF2-40B4-BE49-F238E27FC236}">
                  <a16:creationId xmlns:a16="http://schemas.microsoft.com/office/drawing/2014/main" id="{571B3664-52B2-DF4B-9711-5FEB53F78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5844" y="5998105"/>
              <a:ext cx="633816" cy="63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19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需要了解的其他类型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2306D-916F-5D4F-93C4-DD137F94899C}"/>
              </a:ext>
            </a:extLst>
          </p:cNvPr>
          <p:cNvSpPr txBox="1"/>
          <p:nvPr/>
        </p:nvSpPr>
        <p:spPr>
          <a:xfrm>
            <a:off x="1157231" y="185646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never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F4D06E-BA78-4A48-BCC2-033802B7AC3A}"/>
              </a:ext>
            </a:extLst>
          </p:cNvPr>
          <p:cNvGrpSpPr/>
          <p:nvPr/>
        </p:nvGrpSpPr>
        <p:grpSpPr>
          <a:xfrm>
            <a:off x="1542753" y="2617465"/>
            <a:ext cx="9376707" cy="646332"/>
            <a:chOff x="1542753" y="2617465"/>
            <a:chExt cx="9376707" cy="64633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E7C2DF9-E832-CC49-B873-216E50BAE204}"/>
                </a:ext>
              </a:extLst>
            </p:cNvPr>
            <p:cNvSpPr/>
            <p:nvPr/>
          </p:nvSpPr>
          <p:spPr>
            <a:xfrm>
              <a:off x="2224991" y="2755965"/>
              <a:ext cx="869446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CN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never</a:t>
              </a:r>
              <a:r>
                <a:rPr lang="zh-CN" altLang="en-US" dirty="0">
                  <a:solidFill>
                    <a:srgbClr val="ED7D31"/>
                  </a:solidFill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 </a:t>
              </a:r>
              <a:r>
                <a:rPr lang="zh-CN" altLang="en-US" dirty="0">
                  <a:latin typeface="Courier New" panose="02070309020205020404" pitchFamily="49" charset="0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类型表示永远不会被观察到的值。</a:t>
              </a:r>
            </a:p>
          </p:txBody>
        </p:sp>
        <p:pic>
          <p:nvPicPr>
            <p:cNvPr id="4" name="图形 3" descr="举起的手">
              <a:extLst>
                <a:ext uri="{FF2B5EF4-FFF2-40B4-BE49-F238E27FC236}">
                  <a16:creationId xmlns:a16="http://schemas.microsoft.com/office/drawing/2014/main" id="{2BCC1679-4541-894B-9CBD-C538554B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2753" y="2617465"/>
              <a:ext cx="646332" cy="646332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7175D54-AF6D-A246-B393-6C4B57994041}"/>
              </a:ext>
            </a:extLst>
          </p:cNvPr>
          <p:cNvSpPr/>
          <p:nvPr/>
        </p:nvSpPr>
        <p:spPr>
          <a:xfrm>
            <a:off x="1542753" y="3429000"/>
            <a:ext cx="79747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fail(msg: string): </a:t>
            </a:r>
            <a:r>
              <a:rPr lang="en" altLang="zh-CN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never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throw new Error(msg);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DB5AF68-FFB2-BB4D-88CD-49888BED95C7}"/>
              </a:ext>
            </a:extLst>
          </p:cNvPr>
          <p:cNvSpPr/>
          <p:nvPr/>
        </p:nvSpPr>
        <p:spPr>
          <a:xfrm>
            <a:off x="1542753" y="350187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function fn(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x: string | number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if (typeof x === "string") {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做一些事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 else if (typeof x === "number") {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再做一些事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 else {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x; // 'never'!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69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5" grpId="1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需要了解的其他类型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2306D-916F-5D4F-93C4-DD137F94899C}"/>
              </a:ext>
            </a:extLst>
          </p:cNvPr>
          <p:cNvSpPr txBox="1"/>
          <p:nvPr/>
        </p:nvSpPr>
        <p:spPr>
          <a:xfrm>
            <a:off x="1157231" y="1856469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Function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F4D06E-BA78-4A48-BCC2-033802B7AC3A}"/>
              </a:ext>
            </a:extLst>
          </p:cNvPr>
          <p:cNvGrpSpPr/>
          <p:nvPr/>
        </p:nvGrpSpPr>
        <p:grpSpPr>
          <a:xfrm>
            <a:off x="1542753" y="2617465"/>
            <a:ext cx="9376707" cy="923330"/>
            <a:chOff x="1542753" y="2617465"/>
            <a:chExt cx="9376707" cy="92333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E7C2DF9-E832-CC49-B873-216E50BAE204}"/>
                </a:ext>
              </a:extLst>
            </p:cNvPr>
            <p:cNvSpPr/>
            <p:nvPr/>
          </p:nvSpPr>
          <p:spPr>
            <a:xfrm>
              <a:off x="2224991" y="2617465"/>
              <a:ext cx="869446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全局性的 </a:t>
              </a:r>
              <a:r>
                <a:rPr lang="en" altLang="zh-CN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Function</a:t>
              </a:r>
              <a:r>
                <a:rPr lang="en" altLang="zh-C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 </a:t>
              </a:r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类型描述了诸如 </a:t>
              </a:r>
              <a:r>
                <a:rPr lang="en" altLang="zh-C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bind</a:t>
              </a:r>
              <a:r>
                <a:rPr lang="zh-CN" altLang="e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、</a:t>
              </a:r>
              <a:r>
                <a:rPr lang="en" altLang="zh-C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call</a:t>
              </a:r>
              <a:r>
                <a:rPr lang="zh-CN" altLang="e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、</a:t>
              </a:r>
              <a:r>
                <a:rPr lang="en" altLang="zh-C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apply</a:t>
              </a:r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和其他存在于</a:t>
              </a:r>
              <a:r>
                <a:rPr lang="en" altLang="zh-C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JavaScript</a:t>
              </a:r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中所有函数值的属性。它还有一个特殊的属性，即 </a:t>
              </a:r>
              <a:r>
                <a:rPr lang="en" altLang="zh-CN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Function</a:t>
              </a:r>
              <a:r>
                <a:rPr lang="en" altLang="zh-C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 </a:t>
              </a:r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类型的值总是可以被调用；这些调用返回 </a:t>
              </a:r>
              <a:r>
                <a:rPr lang="en" altLang="zh-C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any</a:t>
              </a:r>
              <a:r>
                <a:rPr lang="zh-CN" altLang="e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。</a:t>
              </a:r>
              <a:endParaRPr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  <a:cs typeface="Courier New" panose="02070309020205020404" pitchFamily="49" charset="0"/>
              </a:endParaRPr>
            </a:p>
          </p:txBody>
        </p:sp>
        <p:pic>
          <p:nvPicPr>
            <p:cNvPr id="4" name="图形 3" descr="举起的手">
              <a:extLst>
                <a:ext uri="{FF2B5EF4-FFF2-40B4-BE49-F238E27FC236}">
                  <a16:creationId xmlns:a16="http://schemas.microsoft.com/office/drawing/2014/main" id="{2BCC1679-4541-894B-9CBD-C538554B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2753" y="2617465"/>
              <a:ext cx="646332" cy="646332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7175D54-AF6D-A246-B393-6C4B57994041}"/>
              </a:ext>
            </a:extLst>
          </p:cNvPr>
          <p:cNvSpPr/>
          <p:nvPr/>
        </p:nvSpPr>
        <p:spPr>
          <a:xfrm>
            <a:off x="1542753" y="3834376"/>
            <a:ext cx="79747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(f: </a:t>
            </a:r>
            <a:r>
              <a:rPr lang="en" altLang="zh-CN" sz="2400" dirty="0">
                <a:solidFill>
                  <a:srgbClr val="ED7D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f(1, 2, 3);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形 10" descr="警告">
            <a:extLst>
              <a:ext uri="{FF2B5EF4-FFF2-40B4-BE49-F238E27FC236}">
                <a16:creationId xmlns:a16="http://schemas.microsoft.com/office/drawing/2014/main" id="{F174C476-12EB-B943-9445-CEAF6517A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3065" y="4227773"/>
            <a:ext cx="633816" cy="63381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0FDEC1B-4AEF-154A-8A37-57C2996E5F1E}"/>
              </a:ext>
            </a:extLst>
          </p:cNvPr>
          <p:cNvGrpSpPr/>
          <p:nvPr/>
        </p:nvGrpSpPr>
        <p:grpSpPr>
          <a:xfrm>
            <a:off x="1431203" y="5133982"/>
            <a:ext cx="7974767" cy="626642"/>
            <a:chOff x="1865918" y="5100287"/>
            <a:chExt cx="7974767" cy="62664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AFD3463-E075-034A-ADCD-E480CBCF37E3}"/>
                </a:ext>
              </a:extLst>
            </p:cNvPr>
            <p:cNvSpPr/>
            <p:nvPr/>
          </p:nvSpPr>
          <p:spPr>
            <a:xfrm>
              <a:off x="1865918" y="5248631"/>
              <a:ext cx="79747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CN" sz="24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zh-CN" altLang="en-US" sz="24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" altLang="zh-CN" sz="24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=&gt; void</a:t>
              </a:r>
              <a:endParaRPr lang="zh-CN" alt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5" name="图形 4" descr="竖起的大拇指手势 ">
              <a:extLst>
                <a:ext uri="{FF2B5EF4-FFF2-40B4-BE49-F238E27FC236}">
                  <a16:creationId xmlns:a16="http://schemas.microsoft.com/office/drawing/2014/main" id="{AFAD65CC-BF8F-114F-90ED-F1B162F3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19861" y="5100287"/>
              <a:ext cx="626642" cy="626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45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参数展开运算符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形参展开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65621C-06E3-8648-AD59-8CA9013C7D39}"/>
              </a:ext>
            </a:extLst>
          </p:cNvPr>
          <p:cNvSpPr/>
          <p:nvPr/>
        </p:nvSpPr>
        <p:spPr>
          <a:xfrm>
            <a:off x="1272540" y="2521059"/>
            <a:ext cx="100084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multiply(n: number, </a:t>
            </a:r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...m: number[]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m.map((x) =&gt; n * x);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 a = multiply(10, </a:t>
            </a:r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1, 2, 3, 4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CB99F210-F283-8649-899D-FFF132A7DED9}"/>
              </a:ext>
            </a:extLst>
          </p:cNvPr>
          <p:cNvSpPr/>
          <p:nvPr/>
        </p:nvSpPr>
        <p:spPr>
          <a:xfrm>
            <a:off x="7944787" y="2003380"/>
            <a:ext cx="2638269" cy="524656"/>
          </a:xfrm>
          <a:prstGeom prst="wedgeRoundRectCallout">
            <a:avLst>
              <a:gd name="adj1" fmla="val -36777"/>
              <a:gd name="adj2" fmla="val 767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m: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[1, 2, 3, 4]</a:t>
            </a: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06CDAF29-3D1B-3F40-B554-45C2BD8EEC81}"/>
              </a:ext>
            </a:extLst>
          </p:cNvPr>
          <p:cNvSpPr/>
          <p:nvPr/>
        </p:nvSpPr>
        <p:spPr>
          <a:xfrm>
            <a:off x="2347159" y="4384104"/>
            <a:ext cx="3049300" cy="524656"/>
          </a:xfrm>
          <a:prstGeom prst="wedgeRoundRectCallout">
            <a:avLst>
              <a:gd name="adj1" fmla="val -36777"/>
              <a:gd name="adj2" fmla="val -803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[1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2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3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779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参数展开运算符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实参展开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65621C-06E3-8648-AD59-8CA9013C7D39}"/>
              </a:ext>
            </a:extLst>
          </p:cNvPr>
          <p:cNvSpPr/>
          <p:nvPr/>
        </p:nvSpPr>
        <p:spPr>
          <a:xfrm>
            <a:off x="2291871" y="2431118"/>
            <a:ext cx="75866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 arr1 = [1, 2, 3];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 arr2 = [4, 5, 6];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arr1.push(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...arr2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06CDAF29-3D1B-3F40-B554-45C2BD8EEC81}"/>
              </a:ext>
            </a:extLst>
          </p:cNvPr>
          <p:cNvSpPr/>
          <p:nvPr/>
        </p:nvSpPr>
        <p:spPr>
          <a:xfrm>
            <a:off x="2137296" y="3870214"/>
            <a:ext cx="5492697" cy="524656"/>
          </a:xfrm>
          <a:prstGeom prst="wedgeRoundRectCallout">
            <a:avLst>
              <a:gd name="adj1" fmla="val -36777"/>
              <a:gd name="adj2" fmla="val -803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arr1: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[1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3,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4,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5,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266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参数解构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65621C-06E3-8648-AD59-8CA9013C7D39}"/>
              </a:ext>
            </a:extLst>
          </p:cNvPr>
          <p:cNvSpPr/>
          <p:nvPr/>
        </p:nvSpPr>
        <p:spPr>
          <a:xfrm>
            <a:off x="329784" y="2221256"/>
            <a:ext cx="121420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sum(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a, b, c }</a:t>
            </a:r>
            <a:r>
              <a:rPr lang="en-US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a: number; b: number; c: number }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(a + b + c);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a: 10, b: 3, c: 9 }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zh-CN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56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返回 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35B700-A64A-1649-A3A2-6795FD5A8B7C}"/>
              </a:ext>
            </a:extLst>
          </p:cNvPr>
          <p:cNvGrpSpPr/>
          <p:nvPr/>
        </p:nvGrpSpPr>
        <p:grpSpPr>
          <a:xfrm>
            <a:off x="1395048" y="2698546"/>
            <a:ext cx="9708381" cy="646332"/>
            <a:chOff x="1395048" y="2698546"/>
            <a:chExt cx="9708381" cy="64633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BE72E3B-791A-7C49-86E4-8E16A22E01DC}"/>
                </a:ext>
              </a:extLst>
            </p:cNvPr>
            <p:cNvSpPr txBox="1"/>
            <p:nvPr/>
          </p:nvSpPr>
          <p:spPr>
            <a:xfrm>
              <a:off x="2087876" y="2698546"/>
              <a:ext cx="9015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一个具有 </a:t>
              </a:r>
              <a:r>
                <a:rPr lang="en" altLang="zh-C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void</a:t>
              </a:r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返回类型的上下文函数类型（</a:t>
              </a:r>
              <a:r>
                <a:rPr lang="en" altLang="zh-CN" dirty="0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type </a:t>
              </a:r>
              <a:r>
                <a:rPr lang="en" altLang="zh-CN" dirty="0" err="1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vf</a:t>
              </a:r>
              <a:r>
                <a:rPr lang="en" altLang="zh-CN" dirty="0">
                  <a:solidFill>
                    <a:srgbClr val="C00000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 = () =&gt; void</a:t>
              </a:r>
              <a:r>
                <a:rPr lang="zh-CN" altLang="en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），</a:t>
              </a:r>
              <a:r>
                <a:rPr lang="zh-CN" altLang="en-US" dirty="0"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rPr>
                <a:t>在实现时，可以返回任何其他的值，但它会被忽略。</a:t>
              </a:r>
            </a:p>
          </p:txBody>
        </p:sp>
        <p:pic>
          <p:nvPicPr>
            <p:cNvPr id="6" name="图形 5" descr="举起的手">
              <a:extLst>
                <a:ext uri="{FF2B5EF4-FFF2-40B4-BE49-F238E27FC236}">
                  <a16:creationId xmlns:a16="http://schemas.microsoft.com/office/drawing/2014/main" id="{AA7185A9-513B-DC4F-A995-AE800ADB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5048" y="2698546"/>
              <a:ext cx="692828" cy="646332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46334F-4ADC-4F4E-ADD9-4BD1623D2C83}"/>
              </a:ext>
            </a:extLst>
          </p:cNvPr>
          <p:cNvGrpSpPr/>
          <p:nvPr/>
        </p:nvGrpSpPr>
        <p:grpSpPr>
          <a:xfrm>
            <a:off x="1454060" y="3797788"/>
            <a:ext cx="9621408" cy="633816"/>
            <a:chOff x="1454060" y="3797788"/>
            <a:chExt cx="9621408" cy="63381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5F2E0B7-EFEB-D046-AA44-23E6D15D102B}"/>
                </a:ext>
              </a:extLst>
            </p:cNvPr>
            <p:cNvSpPr txBox="1"/>
            <p:nvPr/>
          </p:nvSpPr>
          <p:spPr>
            <a:xfrm>
              <a:off x="2059915" y="3930030"/>
              <a:ext cx="9015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Lantinghei SC Extralight" panose="02000000000000000000" pitchFamily="2" charset="-122"/>
                  <a:ea typeface="Lantinghei SC Extralight" panose="02000000000000000000" pitchFamily="2" charset="-122"/>
                  <a:cs typeface="Courier New" panose="02070309020205020404" pitchFamily="49" charset="0"/>
                </a:defRPr>
              </a:lvl1pPr>
            </a:lstStyle>
            <a:p>
              <a:r>
                <a:rPr lang="zh-CN" altLang="en-US" dirty="0"/>
                <a:t>当一个字面的函数定义有一个 </a:t>
              </a:r>
              <a:r>
                <a:rPr lang="en" altLang="zh-CN" dirty="0">
                  <a:solidFill>
                    <a:srgbClr val="C00000"/>
                  </a:solidFill>
                </a:rPr>
                <a:t>void</a:t>
              </a:r>
              <a:r>
                <a:rPr lang="en" altLang="zh-CN" dirty="0"/>
                <a:t> </a:t>
              </a:r>
              <a:r>
                <a:rPr lang="zh-CN" altLang="en-US" dirty="0"/>
                <a:t>的返回类型时，该函数必须不返回任何东西。</a:t>
              </a:r>
            </a:p>
          </p:txBody>
        </p:sp>
        <p:pic>
          <p:nvPicPr>
            <p:cNvPr id="9" name="图形 8" descr="警告">
              <a:extLst>
                <a:ext uri="{FF2B5EF4-FFF2-40B4-BE49-F238E27FC236}">
                  <a16:creationId xmlns:a16="http://schemas.microsoft.com/office/drawing/2014/main" id="{6AA7F811-EECA-1345-99EA-A6C594F3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4060" y="3797788"/>
              <a:ext cx="633816" cy="63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6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6509204" y="3301649"/>
            <a:ext cx="218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对象类型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对象类型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63EF1F-131F-E34A-A27D-8C68F8E24D69}"/>
              </a:ext>
            </a:extLst>
          </p:cNvPr>
          <p:cNvSpPr txBox="1"/>
          <p:nvPr/>
        </p:nvSpPr>
        <p:spPr>
          <a:xfrm>
            <a:off x="2171565" y="29095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匿名对象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5F1857-4418-6849-88EA-258E57C2E905}"/>
              </a:ext>
            </a:extLst>
          </p:cNvPr>
          <p:cNvSpPr txBox="1"/>
          <p:nvPr/>
        </p:nvSpPr>
        <p:spPr>
          <a:xfrm>
            <a:off x="5179187" y="29057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接口命名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1D2CD5-C50A-6B4C-96AB-9F9B52EC8CF3}"/>
              </a:ext>
            </a:extLst>
          </p:cNvPr>
          <p:cNvSpPr txBox="1"/>
          <p:nvPr/>
        </p:nvSpPr>
        <p:spPr>
          <a:xfrm>
            <a:off x="8186809" y="29057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类型别名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4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修改器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4045A4-4A85-AD49-9063-8F2441434CD0}"/>
              </a:ext>
            </a:extLst>
          </p:cNvPr>
          <p:cNvSpPr txBox="1"/>
          <p:nvPr/>
        </p:nvSpPr>
        <p:spPr>
          <a:xfrm>
            <a:off x="2171565" y="29095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可选属性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78B597-7A50-EC41-8783-594B8E81E484}"/>
              </a:ext>
            </a:extLst>
          </p:cNvPr>
          <p:cNvSpPr txBox="1"/>
          <p:nvPr/>
        </p:nvSpPr>
        <p:spPr>
          <a:xfrm>
            <a:off x="5179187" y="29057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只读属性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0602F5-59AF-5040-A5AF-3C06832F07D2}"/>
              </a:ext>
            </a:extLst>
          </p:cNvPr>
          <p:cNvSpPr txBox="1"/>
          <p:nvPr/>
        </p:nvSpPr>
        <p:spPr>
          <a:xfrm>
            <a:off x="8186809" y="29057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索引签名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5330746" y="3267416"/>
            <a:ext cx="5325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TypeScript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入门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9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扩展类型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9ED65E9-1C0B-A941-BE44-CBAD3F6F7765}"/>
              </a:ext>
            </a:extLst>
          </p:cNvPr>
          <p:cNvSpPr/>
          <p:nvPr/>
        </p:nvSpPr>
        <p:spPr>
          <a:xfrm>
            <a:off x="1165761" y="1874728"/>
            <a:ext cx="1050768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BasicAddress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AddressWithUnit </a:t>
            </a:r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BasicAddress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unit: string;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30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泛型对象类型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2F1E3A-E760-3141-B241-578FD8428C39}"/>
              </a:ext>
            </a:extLst>
          </p:cNvPr>
          <p:cNvSpPr/>
          <p:nvPr/>
        </p:nvSpPr>
        <p:spPr>
          <a:xfrm>
            <a:off x="1444486" y="2403105"/>
            <a:ext cx="3816627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Box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contents: </a:t>
            </a:r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F64FCA-83FB-4A4E-9AEE-142808CA50D5}"/>
              </a:ext>
            </a:extLst>
          </p:cNvPr>
          <p:cNvSpPr/>
          <p:nvPr/>
        </p:nvSpPr>
        <p:spPr>
          <a:xfrm>
            <a:off x="6758609" y="2283835"/>
            <a:ext cx="5049078" cy="22467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Box&lt;</a:t>
            </a:r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contents: </a:t>
            </a:r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let box: Box&lt;string&gt;;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图形 10" descr="竖起的大拇指手势 ">
            <a:extLst>
              <a:ext uri="{FF2B5EF4-FFF2-40B4-BE49-F238E27FC236}">
                <a16:creationId xmlns:a16="http://schemas.microsoft.com/office/drawing/2014/main" id="{705C6F2B-CE95-4B4C-ACBA-301EDF902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3148" y="4564859"/>
            <a:ext cx="914400" cy="914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2E64DA8-F257-A746-B263-10A03B332EF7}"/>
              </a:ext>
            </a:extLst>
          </p:cNvPr>
          <p:cNvSpPr/>
          <p:nvPr/>
        </p:nvSpPr>
        <p:spPr>
          <a:xfrm>
            <a:off x="1444486" y="4329562"/>
            <a:ext cx="4492489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Box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contents: </a:t>
            </a:r>
            <a:r>
              <a:rPr lang="en-US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300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数组类型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E953B2-436E-AA4C-8712-23D39A899485}"/>
              </a:ext>
            </a:extLst>
          </p:cNvPr>
          <p:cNvSpPr txBox="1"/>
          <p:nvPr/>
        </p:nvSpPr>
        <p:spPr>
          <a:xfrm>
            <a:off x="3497269" y="2741290"/>
            <a:ext cx="2109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number[]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B1B4AC-837A-374A-AADC-E80C7A46F3F8}"/>
              </a:ext>
            </a:extLst>
          </p:cNvPr>
          <p:cNvSpPr txBox="1"/>
          <p:nvPr/>
        </p:nvSpPr>
        <p:spPr>
          <a:xfrm>
            <a:off x="6949460" y="2741290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string[]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5C51AEA-4AE7-3F43-8103-94473474A21D}"/>
              </a:ext>
            </a:extLst>
          </p:cNvPr>
          <p:cNvCxnSpPr/>
          <p:nvPr/>
        </p:nvCxnSpPr>
        <p:spPr>
          <a:xfrm>
            <a:off x="4519344" y="3426148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89C682E-503A-A74C-869F-74B32572099B}"/>
              </a:ext>
            </a:extLst>
          </p:cNvPr>
          <p:cNvSpPr txBox="1"/>
          <p:nvPr/>
        </p:nvSpPr>
        <p:spPr>
          <a:xfrm>
            <a:off x="3497269" y="398526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Array&lt;number&gt;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8E4A406-4008-DD4D-B26F-497C66996B80}"/>
              </a:ext>
            </a:extLst>
          </p:cNvPr>
          <p:cNvCxnSpPr/>
          <p:nvPr/>
        </p:nvCxnSpPr>
        <p:spPr>
          <a:xfrm>
            <a:off x="7762427" y="3426148"/>
            <a:ext cx="0" cy="48293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FA17443-CD44-F244-9540-B45760E3725A}"/>
              </a:ext>
            </a:extLst>
          </p:cNvPr>
          <p:cNvSpPr txBox="1"/>
          <p:nvPr/>
        </p:nvSpPr>
        <p:spPr>
          <a:xfrm>
            <a:off x="6954269" y="398526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Array&lt;string&gt;</a:t>
            </a:r>
            <a:endParaRPr kumimoji="1" lang="zh-CN" altLang="en-US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0452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只读数组类型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F861F6-C14B-0A4A-8D56-1DE4B7BCEB32}"/>
              </a:ext>
            </a:extLst>
          </p:cNvPr>
          <p:cNvSpPr txBox="1"/>
          <p:nvPr/>
        </p:nvSpPr>
        <p:spPr>
          <a:xfrm>
            <a:off x="3624810" y="2569011"/>
            <a:ext cx="4942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ReadonlyArray</a:t>
            </a: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&lt;Type&gt;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231443-67E2-1446-853B-6FAF01F4FB7E}"/>
              </a:ext>
            </a:extLst>
          </p:cNvPr>
          <p:cNvSpPr txBox="1"/>
          <p:nvPr/>
        </p:nvSpPr>
        <p:spPr>
          <a:xfrm>
            <a:off x="3624809" y="3429000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readonly</a:t>
            </a: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Type[]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24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元组类型（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Tuple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F861F6-C14B-0A4A-8D56-1DE4B7BCEB32}"/>
              </a:ext>
            </a:extLst>
          </p:cNvPr>
          <p:cNvSpPr txBox="1"/>
          <p:nvPr/>
        </p:nvSpPr>
        <p:spPr>
          <a:xfrm>
            <a:off x="2063486" y="2595515"/>
            <a:ext cx="806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type </a:t>
            </a:r>
            <a:r>
              <a:rPr kumimoji="1" lang="en-US" altLang="zh-CN" sz="2800" dirty="0" err="1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StringNumberPair</a:t>
            </a: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= </a:t>
            </a: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[string, number]</a:t>
            </a: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;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62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只读元组类型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F861F6-C14B-0A4A-8D56-1DE4B7BCEB32}"/>
              </a:ext>
            </a:extLst>
          </p:cNvPr>
          <p:cNvSpPr txBox="1"/>
          <p:nvPr/>
        </p:nvSpPr>
        <p:spPr>
          <a:xfrm>
            <a:off x="3338674" y="2516002"/>
            <a:ext cx="525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readonly</a:t>
            </a:r>
            <a:r>
              <a:rPr kumimoji="1" lang="zh-CN" altLang="en-US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[string, number]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69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6509204" y="3301649"/>
            <a:ext cx="218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类型操纵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6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从类型中创建类型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45FF71-EA9B-DC46-BC8A-5B92166DE115}"/>
              </a:ext>
            </a:extLst>
          </p:cNvPr>
          <p:cNvSpPr/>
          <p:nvPr/>
        </p:nvSpPr>
        <p:spPr>
          <a:xfrm>
            <a:off x="1367742" y="2342938"/>
            <a:ext cx="173171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泛型类型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B13E68-D13A-ED4C-83E6-BC9C7BE3DCAA}"/>
              </a:ext>
            </a:extLst>
          </p:cNvPr>
          <p:cNvSpPr/>
          <p:nvPr/>
        </p:nvSpPr>
        <p:spPr>
          <a:xfrm>
            <a:off x="3631814" y="2335723"/>
            <a:ext cx="354508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2800" b="1" dirty="0" err="1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keyof</a:t>
            </a: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类型操作符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E66072-1427-DD41-BD52-EB6E104C0CDA}"/>
              </a:ext>
            </a:extLst>
          </p:cNvPr>
          <p:cNvSpPr/>
          <p:nvPr/>
        </p:nvSpPr>
        <p:spPr>
          <a:xfrm>
            <a:off x="7390652" y="2312438"/>
            <a:ext cx="388531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t</a:t>
            </a:r>
            <a:r>
              <a:rPr kumimoji="1" lang="en" altLang="zh-CN" sz="2800" b="1" dirty="0" err="1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ypeof</a:t>
            </a: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类型操作符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CDB93B-BBC3-5142-B0C3-72C1AD440B9A}"/>
              </a:ext>
            </a:extLst>
          </p:cNvPr>
          <p:cNvSpPr/>
          <p:nvPr/>
        </p:nvSpPr>
        <p:spPr>
          <a:xfrm>
            <a:off x="1367742" y="3317723"/>
            <a:ext cx="2895501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索引访问类型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FD5D3C-210F-F64E-A4D4-3A0050FAC8E8}"/>
              </a:ext>
            </a:extLst>
          </p:cNvPr>
          <p:cNvSpPr/>
          <p:nvPr/>
        </p:nvSpPr>
        <p:spPr>
          <a:xfrm>
            <a:off x="4177836" y="3317722"/>
            <a:ext cx="191816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条件类型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E7151F-2C46-2940-BABE-3664DCBC8CE3}"/>
              </a:ext>
            </a:extLst>
          </p:cNvPr>
          <p:cNvSpPr/>
          <p:nvPr/>
        </p:nvSpPr>
        <p:spPr>
          <a:xfrm>
            <a:off x="6231669" y="3317722"/>
            <a:ext cx="169709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映射类型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BC6219-AB93-C84D-9D0A-F5F6CD6CF701}"/>
              </a:ext>
            </a:extLst>
          </p:cNvPr>
          <p:cNvSpPr/>
          <p:nvPr/>
        </p:nvSpPr>
        <p:spPr>
          <a:xfrm>
            <a:off x="8221285" y="3317721"/>
            <a:ext cx="269817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模板字面量类型</a:t>
            </a:r>
          </a:p>
        </p:txBody>
      </p:sp>
    </p:spTree>
    <p:extLst>
      <p:ext uri="{BB962C8B-B14F-4D97-AF65-F5344CB8AC3E}">
        <p14:creationId xmlns:p14="http://schemas.microsoft.com/office/powerpoint/2010/main" val="161112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泛型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2A487D-F083-6647-9F4A-E7062C169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9" y="1822206"/>
            <a:ext cx="6007100" cy="1079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16484D-0265-FE46-B020-A42EA6878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181" y="1809506"/>
            <a:ext cx="5143500" cy="1104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6C82F2-F95B-3B47-B136-58CCA27B9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3429000"/>
            <a:ext cx="5943600" cy="1092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12FAFD-A075-9147-813D-2CA7F2923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4579226"/>
            <a:ext cx="5791200" cy="5207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07B75F8-CC8B-AC4E-8A35-8C0E14362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5157952"/>
            <a:ext cx="5562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使用通用类型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50E98B-A026-644A-A826-877E992E45A9}"/>
              </a:ext>
            </a:extLst>
          </p:cNvPr>
          <p:cNvSpPr/>
          <p:nvPr/>
        </p:nvSpPr>
        <p:spPr>
          <a:xfrm>
            <a:off x="722243" y="2521059"/>
            <a:ext cx="10747514" cy="18158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loggingIdentity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&lt;Type&gt;(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Type): Type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arg.length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5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发现问题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17C1624-CEAB-274E-8206-203B55B91BFE}"/>
              </a:ext>
            </a:extLst>
          </p:cNvPr>
          <p:cNvGrpSpPr/>
          <p:nvPr/>
        </p:nvGrpSpPr>
        <p:grpSpPr>
          <a:xfrm>
            <a:off x="2994005" y="2175363"/>
            <a:ext cx="7314823" cy="1853801"/>
            <a:chOff x="2994005" y="2175363"/>
            <a:chExt cx="7314823" cy="185380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202571-9BED-5D40-8787-9F5FC009C401}"/>
                </a:ext>
              </a:extLst>
            </p:cNvPr>
            <p:cNvSpPr/>
            <p:nvPr/>
          </p:nvSpPr>
          <p:spPr>
            <a:xfrm>
              <a:off x="2994005" y="2175363"/>
              <a:ext cx="7314823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在 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'message' 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上访问属性 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lang="en-US" altLang="zh-CN" sz="2000" dirty="0" err="1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toLowerCase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'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，并调用它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zh-CN" alt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message.toLowerCase();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598A4D8-6E3B-FF47-BB67-00DAA82557E6}"/>
                </a:ext>
              </a:extLst>
            </p:cNvPr>
            <p:cNvSpPr/>
            <p:nvPr/>
          </p:nvSpPr>
          <p:spPr>
            <a:xfrm>
              <a:off x="2994005" y="3136612"/>
              <a:ext cx="2698175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//</a:t>
              </a: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调用 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'message'</a:t>
              </a:r>
            </a:p>
            <a:p>
              <a:r>
                <a:rPr lang="en-US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</a:t>
              </a:r>
              <a:r>
                <a:rPr lang="zh-CN" altLang="en-US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essage</a:t>
              </a:r>
              <a:r>
                <a:rPr lang="en-US" altLang="zh-CN" sz="3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();</a:t>
              </a:r>
              <a:endPara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0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在泛型约束中使用类型参数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342B3C-3859-0C4F-927F-112F6D8DC7D5}"/>
              </a:ext>
            </a:extLst>
          </p:cNvPr>
          <p:cNvSpPr txBox="1"/>
          <p:nvPr/>
        </p:nvSpPr>
        <p:spPr>
          <a:xfrm>
            <a:off x="3265124" y="2916331"/>
            <a:ext cx="598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&lt;</a:t>
            </a:r>
            <a:r>
              <a:rPr kumimoji="1" lang="en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Key extends </a:t>
            </a:r>
            <a:r>
              <a:rPr kumimoji="1" lang="en" altLang="zh-CN" sz="2800" b="1" dirty="0" err="1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keyof</a:t>
            </a:r>
            <a:r>
              <a:rPr kumimoji="1" lang="en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Type</a:t>
            </a: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&gt; </a:t>
            </a:r>
            <a:endParaRPr kumimoji="1" lang="zh-CN" altLang="en-US" sz="2800" dirty="0">
              <a:solidFill>
                <a:srgbClr val="C00000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80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keyof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类型操作符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0D5517-EA82-D74D-9322-8F883D0328CC}"/>
              </a:ext>
            </a:extLst>
          </p:cNvPr>
          <p:cNvSpPr/>
          <p:nvPr/>
        </p:nvSpPr>
        <p:spPr>
          <a:xfrm>
            <a:off x="1828850" y="2521059"/>
            <a:ext cx="8534299" cy="1815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 Point = { x: number; y: number };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 P = 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keyof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Point;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 p1:P = 'x'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 p2:P = 'y'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93C397-B148-9E49-905B-3DEE0A92E1FA}"/>
              </a:ext>
            </a:extLst>
          </p:cNvPr>
          <p:cNvGrpSpPr/>
          <p:nvPr/>
        </p:nvGrpSpPr>
        <p:grpSpPr>
          <a:xfrm>
            <a:off x="2326442" y="3429000"/>
            <a:ext cx="1489510" cy="1928204"/>
            <a:chOff x="2326442" y="3429000"/>
            <a:chExt cx="1489510" cy="19282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862A17F-FD24-CE4F-9026-5F5421B36481}"/>
                </a:ext>
              </a:extLst>
            </p:cNvPr>
            <p:cNvSpPr/>
            <p:nvPr/>
          </p:nvSpPr>
          <p:spPr>
            <a:xfrm>
              <a:off x="2326442" y="4833984"/>
              <a:ext cx="14895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  <a:latin typeface="Ubuntu"/>
                </a:rPr>
                <a:t>"</a:t>
              </a:r>
              <a:r>
                <a:rPr lang="en" altLang="zh-CN" sz="2800" dirty="0">
                  <a:solidFill>
                    <a:srgbClr val="C00000"/>
                  </a:solidFill>
                  <a:latin typeface="Ubuntu"/>
                </a:rPr>
                <a:t>x"</a:t>
              </a:r>
              <a:r>
                <a:rPr lang="zh-CN" altLang="en-US" sz="2800" dirty="0">
                  <a:solidFill>
                    <a:srgbClr val="C00000"/>
                  </a:solidFill>
                  <a:latin typeface="Ubuntu"/>
                </a:rPr>
                <a:t> </a:t>
              </a:r>
              <a:r>
                <a:rPr lang="en" altLang="zh-CN" sz="2800" dirty="0">
                  <a:solidFill>
                    <a:srgbClr val="C00000"/>
                  </a:solidFill>
                  <a:latin typeface="Ubuntu"/>
                </a:rPr>
                <a:t>|</a:t>
              </a:r>
              <a:r>
                <a:rPr lang="zh-CN" altLang="en-US" sz="2800" dirty="0">
                  <a:solidFill>
                    <a:srgbClr val="C00000"/>
                  </a:solidFill>
                  <a:latin typeface="Ubuntu"/>
                </a:rPr>
                <a:t> </a:t>
              </a:r>
              <a:r>
                <a:rPr lang="en" altLang="zh-CN" sz="2800" dirty="0">
                  <a:solidFill>
                    <a:srgbClr val="C00000"/>
                  </a:solidFill>
                  <a:latin typeface="Ubuntu"/>
                </a:rPr>
                <a:t>"y "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779BD8FC-7886-BB46-9129-57B8A5B288E4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3056304" y="3429000"/>
              <a:ext cx="14893" cy="1404984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20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在条件类型内推理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C8AE58-516E-0346-9417-AC81FD16D33D}"/>
              </a:ext>
            </a:extLst>
          </p:cNvPr>
          <p:cNvSpPr/>
          <p:nvPr/>
        </p:nvSpPr>
        <p:spPr>
          <a:xfrm>
            <a:off x="309540" y="2474893"/>
            <a:ext cx="11535458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CN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type Flatten&lt;Type&gt; = Type extends Array</a:t>
            </a:r>
            <a:r>
              <a:rPr lang="en" altLang="zh-CN" sz="2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&lt;infer Item&gt;</a:t>
            </a:r>
            <a:r>
              <a:rPr lang="en" altLang="zh-CN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? Item : Type;</a:t>
            </a:r>
            <a:endParaRPr lang="zh-CN" altLang="en-US" sz="22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34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分布式条件类型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C8AE58-516E-0346-9417-AC81FD16D33D}"/>
              </a:ext>
            </a:extLst>
          </p:cNvPr>
          <p:cNvSpPr/>
          <p:nvPr/>
        </p:nvSpPr>
        <p:spPr>
          <a:xfrm>
            <a:off x="1449023" y="2321004"/>
            <a:ext cx="9646920" cy="11079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CN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" altLang="zh-CN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ToArray</a:t>
            </a:r>
            <a:r>
              <a:rPr lang="en" altLang="zh-CN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&lt;Type&gt; = Type extends any ? Type[] : never;</a:t>
            </a:r>
          </a:p>
          <a:p>
            <a:r>
              <a:rPr lang="en" altLang="zh-CN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" altLang="zh-CN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" altLang="zh-CN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StrArrOrNumArr</a:t>
            </a:r>
            <a:r>
              <a:rPr lang="en" altLang="zh-CN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" altLang="zh-CN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ToArray</a:t>
            </a:r>
            <a:r>
              <a:rPr lang="en" altLang="zh-CN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 | number&gt;;</a:t>
            </a:r>
            <a:endParaRPr lang="zh-CN" altLang="en-US" sz="22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D661224-E0AF-A344-BACF-2F04E6F7E01C}"/>
              </a:ext>
            </a:extLst>
          </p:cNvPr>
          <p:cNvGrpSpPr/>
          <p:nvPr/>
        </p:nvGrpSpPr>
        <p:grpSpPr>
          <a:xfrm>
            <a:off x="2204031" y="3372728"/>
            <a:ext cx="2803973" cy="852262"/>
            <a:chOff x="1064548" y="3526617"/>
            <a:chExt cx="2803973" cy="85226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FBB16CF-E557-6C41-9012-CB5BD84DA34E}"/>
                </a:ext>
              </a:extLst>
            </p:cNvPr>
            <p:cNvSpPr/>
            <p:nvPr/>
          </p:nvSpPr>
          <p:spPr>
            <a:xfrm>
              <a:off x="1064548" y="4009547"/>
              <a:ext cx="2803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dirty="0">
                  <a:latin typeface="Courier New" panose="02070309020205020404" pitchFamily="49" charset="0"/>
                  <a:cs typeface="Courier New" panose="02070309020205020404" pitchFamily="49" charset="0"/>
                </a:rPr>
                <a:t>string[] | number[]</a:t>
              </a:r>
            </a:p>
          </p:txBody>
        </p:sp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BDCD6A3A-FB43-FC4A-9309-C18A8C9AC4DB}"/>
                </a:ext>
              </a:extLst>
            </p:cNvPr>
            <p:cNvCxnSpPr/>
            <p:nvPr/>
          </p:nvCxnSpPr>
          <p:spPr>
            <a:xfrm>
              <a:off x="2268514" y="3526617"/>
              <a:ext cx="0" cy="48293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20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AAF730-D24D-4990-976B-2C66933E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E5BD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16" y="4301428"/>
            <a:ext cx="251599" cy="3566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97E2C-6090-4208-9C18-5434F11C0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6" y="3764968"/>
            <a:ext cx="122775" cy="1830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2DE58E-073B-4819-B574-3FB9A90639C2}"/>
              </a:ext>
            </a:extLst>
          </p:cNvPr>
          <p:cNvSpPr txBox="1"/>
          <p:nvPr/>
        </p:nvSpPr>
        <p:spPr>
          <a:xfrm>
            <a:off x="6509204" y="3301649"/>
            <a:ext cx="218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293B42-AAF7-4545-AC17-75305FB33F82}"/>
              </a:ext>
            </a:extLst>
          </p:cNvPr>
          <p:cNvSpPr/>
          <p:nvPr/>
        </p:nvSpPr>
        <p:spPr>
          <a:xfrm>
            <a:off x="1277311" y="4734894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3CEE8-BB57-4BD9-B23F-0E81A4E44EAB}"/>
              </a:ext>
            </a:extLst>
          </p:cNvPr>
          <p:cNvSpPr/>
          <p:nvPr/>
        </p:nvSpPr>
        <p:spPr>
          <a:xfrm>
            <a:off x="1277311" y="2387660"/>
            <a:ext cx="2639859" cy="1535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C967B-B0CB-4F2F-8CEB-4011E6614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0" y="1894312"/>
            <a:ext cx="3392540" cy="33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7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8D2BBA-C1F7-894E-A15F-20072767C714}"/>
              </a:ext>
            </a:extLst>
          </p:cNvPr>
          <p:cNvSpPr/>
          <p:nvPr/>
        </p:nvSpPr>
        <p:spPr>
          <a:xfrm>
            <a:off x="1367742" y="2342938"/>
            <a:ext cx="173171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类属性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27A1CA-8143-FD48-B834-80CD2D72162B}"/>
              </a:ext>
            </a:extLst>
          </p:cNvPr>
          <p:cNvSpPr/>
          <p:nvPr/>
        </p:nvSpPr>
        <p:spPr>
          <a:xfrm>
            <a:off x="3792961" y="2260444"/>
            <a:ext cx="206834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 err="1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readonly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5BAA3C-1567-5A4A-9F8C-DA57C922FD62}"/>
              </a:ext>
            </a:extLst>
          </p:cNvPr>
          <p:cNvSpPr/>
          <p:nvPr/>
        </p:nvSpPr>
        <p:spPr>
          <a:xfrm>
            <a:off x="6824995" y="2260444"/>
            <a:ext cx="144459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构造器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5D2DFB-D5AA-F64B-AF38-9A033057959E}"/>
              </a:ext>
            </a:extLst>
          </p:cNvPr>
          <p:cNvSpPr/>
          <p:nvPr/>
        </p:nvSpPr>
        <p:spPr>
          <a:xfrm>
            <a:off x="9233277" y="2260444"/>
            <a:ext cx="995448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方法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FF8AD2-3B44-2F46-87EB-4CB533DB8D24}"/>
              </a:ext>
            </a:extLst>
          </p:cNvPr>
          <p:cNvSpPr/>
          <p:nvPr/>
        </p:nvSpPr>
        <p:spPr>
          <a:xfrm>
            <a:off x="2559475" y="3239194"/>
            <a:ext cx="426552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Getters</a:t>
            </a: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/</a:t>
            </a: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</a:t>
            </a: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Setters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1F34591-AABE-2947-8436-EB7E830CE6DA}"/>
              </a:ext>
            </a:extLst>
          </p:cNvPr>
          <p:cNvSpPr/>
          <p:nvPr/>
        </p:nvSpPr>
        <p:spPr>
          <a:xfrm>
            <a:off x="7493331" y="3209341"/>
            <a:ext cx="169709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索引签名</a:t>
            </a:r>
          </a:p>
        </p:txBody>
      </p:sp>
    </p:spTree>
    <p:extLst>
      <p:ext uri="{BB962C8B-B14F-4D97-AF65-F5344CB8AC3E}">
        <p14:creationId xmlns:p14="http://schemas.microsoft.com/office/powerpoint/2010/main" val="93289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08B27-3F77-D647-990C-F72D4DB7B9FC}"/>
              </a:ext>
            </a:extLst>
          </p:cNvPr>
          <p:cNvSpPr/>
          <p:nvPr/>
        </p:nvSpPr>
        <p:spPr>
          <a:xfrm>
            <a:off x="3867397" y="2049207"/>
            <a:ext cx="58347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Point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x: number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y: number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 pt = new Point();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pt.x = 0;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pt.y = 0;</a:t>
            </a:r>
          </a:p>
        </p:txBody>
      </p:sp>
    </p:spTree>
    <p:extLst>
      <p:ext uri="{BB962C8B-B14F-4D97-AF65-F5344CB8AC3E}">
        <p14:creationId xmlns:p14="http://schemas.microsoft.com/office/powerpoint/2010/main" val="40069997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构造器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08B27-3F77-D647-990C-F72D4DB7B9FC}"/>
              </a:ext>
            </a:extLst>
          </p:cNvPr>
          <p:cNvSpPr/>
          <p:nvPr/>
        </p:nvSpPr>
        <p:spPr>
          <a:xfrm>
            <a:off x="2804555" y="1709848"/>
            <a:ext cx="748541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x: number;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y: number;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带默认值的正常签名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constructor(x = 0, y = 0) {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B16DEA-5BBD-E442-BD08-9F414D0EDFD5}"/>
              </a:ext>
            </a:extLst>
          </p:cNvPr>
          <p:cNvGrpSpPr/>
          <p:nvPr/>
        </p:nvGrpSpPr>
        <p:grpSpPr>
          <a:xfrm>
            <a:off x="6639834" y="4501821"/>
            <a:ext cx="3778332" cy="646331"/>
            <a:chOff x="7509263" y="4691826"/>
            <a:chExt cx="3778332" cy="64633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AD52477-6FAB-2444-BE6C-7045A9BE9581}"/>
                </a:ext>
              </a:extLst>
            </p:cNvPr>
            <p:cNvSpPr/>
            <p:nvPr/>
          </p:nvSpPr>
          <p:spPr>
            <a:xfrm>
              <a:off x="8029798" y="4691826"/>
              <a:ext cx="32577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构造函数不能有类型参数</a:t>
              </a:r>
            </a:p>
            <a:p>
              <a:r>
                <a:rPr lang="zh-CN" altLang="en-US" dirty="0">
                  <a:solidFill>
                    <a:srgbClr val="ED7D31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构造函数不能有返回类型注释</a:t>
              </a:r>
              <a:endParaRPr lang="zh-CN" altLang="en-US" u="none" strike="noStrike" dirty="0">
                <a:solidFill>
                  <a:srgbClr val="ED7D31"/>
                </a:solidFill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</p:txBody>
        </p:sp>
        <p:pic>
          <p:nvPicPr>
            <p:cNvPr id="6" name="图形 5" descr="警告">
              <a:extLst>
                <a:ext uri="{FF2B5EF4-FFF2-40B4-BE49-F238E27FC236}">
                  <a16:creationId xmlns:a16="http://schemas.microsoft.com/office/drawing/2014/main" id="{44623CE3-EF67-4148-9102-E612D2745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9263" y="4698083"/>
              <a:ext cx="633816" cy="633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08B27-3F77-D647-990C-F72D4DB7B9FC}"/>
              </a:ext>
            </a:extLst>
          </p:cNvPr>
          <p:cNvSpPr/>
          <p:nvPr/>
        </p:nvSpPr>
        <p:spPr>
          <a:xfrm>
            <a:off x="2804555" y="1709848"/>
            <a:ext cx="74854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x = 10;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y = 10;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scale(n: number): void {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*= n;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*= n;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45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Getters/Setters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E08B27-3F77-D647-990C-F72D4DB7B9FC}"/>
              </a:ext>
            </a:extLst>
          </p:cNvPr>
          <p:cNvSpPr/>
          <p:nvPr/>
        </p:nvSpPr>
        <p:spPr>
          <a:xfrm>
            <a:off x="1272540" y="1762417"/>
            <a:ext cx="57248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class C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_length = 0;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length() {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this._length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set length(value) {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this._length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value;</a:t>
            </a:r>
          </a:p>
          <a:p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E63E3DF-674F-744F-A9D2-545B5D966DA8}"/>
              </a:ext>
            </a:extLst>
          </p:cNvPr>
          <p:cNvGrpSpPr/>
          <p:nvPr/>
        </p:nvGrpSpPr>
        <p:grpSpPr>
          <a:xfrm>
            <a:off x="7196243" y="2379769"/>
            <a:ext cx="4391154" cy="2308324"/>
            <a:chOff x="7256204" y="2274838"/>
            <a:chExt cx="4391154" cy="230832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0D0D449-DFB4-0D41-938A-385C47E8E442}"/>
                </a:ext>
              </a:extLst>
            </p:cNvPr>
            <p:cNvSpPr/>
            <p:nvPr/>
          </p:nvSpPr>
          <p:spPr>
            <a:xfrm>
              <a:off x="7794888" y="2274838"/>
              <a:ext cx="385247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如果存在 </a:t>
              </a:r>
              <a:r>
                <a:rPr lang="en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get</a:t>
              </a:r>
              <a:r>
                <a:rPr lang="zh-CN" altLang="e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，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但没有</a:t>
              </a:r>
              <a:r>
                <a:rPr lang="en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set</a:t>
              </a:r>
              <a:r>
                <a:rPr lang="zh-CN" altLang="e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，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则该属性自动是只读的</a:t>
              </a:r>
              <a:endParaRPr lang="en-US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  <a:p>
              <a:endPara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  <a:p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如果没有指定</a:t>
              </a:r>
              <a:r>
                <a:rPr lang="en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setter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参数的类型，它将从</a:t>
              </a:r>
              <a:r>
                <a:rPr lang="en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getter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的返回类型中推断出来</a:t>
              </a:r>
              <a:endParaRPr lang="en-US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  <a:p>
              <a:endPara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  <a:p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访问器和设置器必须有相同的成员可见性</a:t>
              </a:r>
              <a:endParaRPr lang="zh-CN" altLang="en-US" u="none" strike="noStrike" dirty="0">
                <a:solidFill>
                  <a:srgbClr val="34495E"/>
                </a:solidFill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</p:txBody>
        </p:sp>
        <p:pic>
          <p:nvPicPr>
            <p:cNvPr id="5" name="图形 4" descr="举起的手">
              <a:extLst>
                <a:ext uri="{FF2B5EF4-FFF2-40B4-BE49-F238E27FC236}">
                  <a16:creationId xmlns:a16="http://schemas.microsoft.com/office/drawing/2014/main" id="{6C1946F9-69B5-5D4E-A0F1-9195065B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6204" y="2274838"/>
              <a:ext cx="692828" cy="646332"/>
            </a:xfrm>
            <a:prstGeom prst="rect">
              <a:avLst/>
            </a:prstGeom>
          </p:spPr>
        </p:pic>
        <p:pic>
          <p:nvPicPr>
            <p:cNvPr id="6" name="图形 5" descr="举起的手">
              <a:extLst>
                <a:ext uri="{FF2B5EF4-FFF2-40B4-BE49-F238E27FC236}">
                  <a16:creationId xmlns:a16="http://schemas.microsoft.com/office/drawing/2014/main" id="{5B9B9A85-2172-D94B-8ED6-E1FEEE9F5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6204" y="3101244"/>
              <a:ext cx="692828" cy="646332"/>
            </a:xfrm>
            <a:prstGeom prst="rect">
              <a:avLst/>
            </a:prstGeom>
          </p:spPr>
        </p:pic>
        <p:pic>
          <p:nvPicPr>
            <p:cNvPr id="7" name="图形 6" descr="举起的手">
              <a:extLst>
                <a:ext uri="{FF2B5EF4-FFF2-40B4-BE49-F238E27FC236}">
                  <a16:creationId xmlns:a16="http://schemas.microsoft.com/office/drawing/2014/main" id="{2AEB27DA-6D02-EE4B-9882-45C8802FA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56204" y="3906851"/>
              <a:ext cx="692828" cy="646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24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发现问题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202571-9BED-5D40-8787-9F5FC009C401}"/>
              </a:ext>
            </a:extLst>
          </p:cNvPr>
          <p:cNvSpPr/>
          <p:nvPr/>
        </p:nvSpPr>
        <p:spPr>
          <a:xfrm>
            <a:off x="2825193" y="2840296"/>
            <a:ext cx="5615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message.toLowerCase();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98A4D8-6E3B-FF47-BB67-00DAA82557E6}"/>
              </a:ext>
            </a:extLst>
          </p:cNvPr>
          <p:cNvSpPr/>
          <p:nvPr/>
        </p:nvSpPr>
        <p:spPr>
          <a:xfrm>
            <a:off x="2825193" y="3801545"/>
            <a:ext cx="2653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essage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zh-CN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543758-8F1F-BC44-AE82-E2C3D082FA17}"/>
              </a:ext>
            </a:extLst>
          </p:cNvPr>
          <p:cNvSpPr/>
          <p:nvPr/>
        </p:nvSpPr>
        <p:spPr>
          <a:xfrm>
            <a:off x="2825193" y="3830640"/>
            <a:ext cx="2653290" cy="526584"/>
          </a:xfrm>
          <a:prstGeom prst="rect">
            <a:avLst/>
          </a:prstGeom>
          <a:solidFill>
            <a:srgbClr val="FFC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551CFB-204F-364F-B6A4-5F8E3C0FC336}"/>
              </a:ext>
            </a:extLst>
          </p:cNvPr>
          <p:cNvSpPr/>
          <p:nvPr/>
        </p:nvSpPr>
        <p:spPr>
          <a:xfrm>
            <a:off x="4865771" y="2910722"/>
            <a:ext cx="2746312" cy="468391"/>
          </a:xfrm>
          <a:prstGeom prst="rect">
            <a:avLst/>
          </a:prstGeom>
          <a:solidFill>
            <a:srgbClr val="FFC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A67499-B02F-CA47-ABE4-0E2E90485A13}"/>
              </a:ext>
            </a:extLst>
          </p:cNvPr>
          <p:cNvSpPr/>
          <p:nvPr/>
        </p:nvSpPr>
        <p:spPr>
          <a:xfrm>
            <a:off x="7598015" y="2910722"/>
            <a:ext cx="593766" cy="468391"/>
          </a:xfrm>
          <a:prstGeom prst="rect">
            <a:avLst/>
          </a:prstGeom>
          <a:solidFill>
            <a:srgbClr val="FFC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48D884-8700-724F-8A41-2FDF5A9262E4}"/>
              </a:ext>
            </a:extLst>
          </p:cNvPr>
          <p:cNvSpPr/>
          <p:nvPr/>
        </p:nvSpPr>
        <p:spPr>
          <a:xfrm>
            <a:off x="2825193" y="1927921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message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'Hello</a:t>
            </a:r>
            <a:r>
              <a:rPr lang="zh-CN" alt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Word'</a:t>
            </a:r>
            <a:endParaRPr lang="zh-CN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标注 5">
            <a:extLst>
              <a:ext uri="{FF2B5EF4-FFF2-40B4-BE49-F238E27FC236}">
                <a16:creationId xmlns:a16="http://schemas.microsoft.com/office/drawing/2014/main" id="{ADB2D411-1E1B-B240-A72F-937C6BF27FE5}"/>
              </a:ext>
            </a:extLst>
          </p:cNvPr>
          <p:cNvSpPr/>
          <p:nvPr/>
        </p:nvSpPr>
        <p:spPr>
          <a:xfrm rot="10800000" flipV="1">
            <a:off x="4560125" y="4631377"/>
            <a:ext cx="4667002" cy="463137"/>
          </a:xfrm>
          <a:prstGeom prst="wedgeRectCallout">
            <a:avLst>
              <a:gd name="adj1" fmla="val 35909"/>
              <a:gd name="adj2" fmla="val -11185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 err="1">
                <a:solidFill>
                  <a:sysClr val="windowText" lastClr="000000"/>
                </a:solidFill>
              </a:rPr>
              <a:t>TypeError</a:t>
            </a:r>
            <a:r>
              <a:rPr kumimoji="1" lang="en" altLang="zh-CN" dirty="0">
                <a:solidFill>
                  <a:sysClr val="windowText" lastClr="000000"/>
                </a:solidFill>
              </a:rPr>
              <a:t>: message is not a function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标注 11">
            <a:extLst>
              <a:ext uri="{FF2B5EF4-FFF2-40B4-BE49-F238E27FC236}">
                <a16:creationId xmlns:a16="http://schemas.microsoft.com/office/drawing/2014/main" id="{F038C481-AE6C-9B4A-8426-216E3C6E8EE8}"/>
              </a:ext>
            </a:extLst>
          </p:cNvPr>
          <p:cNvSpPr/>
          <p:nvPr/>
        </p:nvSpPr>
        <p:spPr>
          <a:xfrm rot="10800000" flipV="1">
            <a:off x="6569460" y="3630795"/>
            <a:ext cx="4667002" cy="463137"/>
          </a:xfrm>
          <a:prstGeom prst="wedgeRectCallout">
            <a:avLst>
              <a:gd name="adj1" fmla="val 35909"/>
              <a:gd name="adj2" fmla="val -1118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</a:rPr>
              <a:t>输出： 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hello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word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0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 animBg="1"/>
      <p:bldP spid="7" grpId="0" animBg="1"/>
      <p:bldP spid="8" grpId="0" animBg="1"/>
      <p:bldP spid="9" grpId="0"/>
      <p:bldP spid="6" grpId="0" animBg="1"/>
      <p:bldP spid="1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类继承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-implements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子句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F9DAD4-4E97-BB4F-9583-595ACD2DD962}"/>
              </a:ext>
            </a:extLst>
          </p:cNvPr>
          <p:cNvSpPr/>
          <p:nvPr/>
        </p:nvSpPr>
        <p:spPr>
          <a:xfrm>
            <a:off x="2133599" y="1641663"/>
            <a:ext cx="85993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Pingable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ping(): void;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class Sonar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Pingable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ping()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("ping!");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023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extends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子句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F9DAD4-4E97-BB4F-9583-595ACD2DD962}"/>
              </a:ext>
            </a:extLst>
          </p:cNvPr>
          <p:cNvSpPr/>
          <p:nvPr/>
        </p:nvSpPr>
        <p:spPr>
          <a:xfrm>
            <a:off x="3347803" y="1874728"/>
            <a:ext cx="63358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class Animal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" altLang="zh-CN" sz="28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class Dog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Animal {</a:t>
            </a:r>
          </a:p>
          <a:p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" altLang="zh-CN" sz="28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52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重写方法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F9DAD4-4E97-BB4F-9583-595ACD2DD962}"/>
              </a:ext>
            </a:extLst>
          </p:cNvPr>
          <p:cNvSpPr/>
          <p:nvPr/>
        </p:nvSpPr>
        <p:spPr>
          <a:xfrm>
            <a:off x="3602636" y="1687589"/>
            <a:ext cx="63358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Base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greet() {</a:t>
            </a:r>
          </a:p>
          <a:p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" altLang="zh-CN" sz="2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Derived extends Base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greet(name?: string) {</a:t>
            </a:r>
          </a:p>
          <a:p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" altLang="zh-CN" sz="24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初始化顺序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F9DAD4-4E97-BB4F-9583-595ACD2DD962}"/>
              </a:ext>
            </a:extLst>
          </p:cNvPr>
          <p:cNvSpPr/>
          <p:nvPr/>
        </p:nvSpPr>
        <p:spPr>
          <a:xfrm>
            <a:off x="1713875" y="1663992"/>
            <a:ext cx="98285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Base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name = "base";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constructor()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("My name is " + </a:t>
            </a:r>
            <a:r>
              <a:rPr lang="en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this.name</a:t>
            </a:r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Derived extends Base {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name = "derived";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const d = new Derived();</a:t>
            </a:r>
            <a:endParaRPr lang="zh-CN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618E2D-379F-B545-B03B-CF64424A91A6}"/>
              </a:ext>
            </a:extLst>
          </p:cNvPr>
          <p:cNvSpPr/>
          <p:nvPr/>
        </p:nvSpPr>
        <p:spPr>
          <a:xfrm>
            <a:off x="1794776" y="5467427"/>
            <a:ext cx="483337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base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B.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derived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C.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不输出任何结果</a:t>
            </a:r>
            <a:endParaRPr lang="e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034696-7CFB-AD47-BE2C-34EA0677DB5A}"/>
              </a:ext>
            </a:extLst>
          </p:cNvPr>
          <p:cNvSpPr/>
          <p:nvPr/>
        </p:nvSpPr>
        <p:spPr>
          <a:xfrm>
            <a:off x="7509119" y="4658831"/>
            <a:ext cx="2843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基类的字段被初始化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基类构造函数运行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派生类的字段被初始化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派生类构造函数运行</a:t>
            </a:r>
            <a:endParaRPr lang="zh-CN" altLang="en-US" u="none" strike="noStrike" dirty="0">
              <a:solidFill>
                <a:srgbClr val="34495E"/>
              </a:solidFill>
              <a:effectLst/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pic>
        <p:nvPicPr>
          <p:cNvPr id="6" name="图形 5" descr="复选标记">
            <a:extLst>
              <a:ext uri="{FF2B5EF4-FFF2-40B4-BE49-F238E27FC236}">
                <a16:creationId xmlns:a16="http://schemas.microsoft.com/office/drawing/2014/main" id="{9F20FF78-79DF-1B4D-A88F-2732B14FC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9746" y="55806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继承内置类型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9F2750-0365-2945-AA08-BE969D4C18DC}"/>
              </a:ext>
            </a:extLst>
          </p:cNvPr>
          <p:cNvSpPr/>
          <p:nvPr/>
        </p:nvSpPr>
        <p:spPr>
          <a:xfrm>
            <a:off x="2612766" y="2522394"/>
            <a:ext cx="6966467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MsgError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zh-CN" altLang="en-US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endParaRPr lang="zh-CN" alt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87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成员的可见性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A04C389-16B2-D447-B964-8E7D2572B598}"/>
              </a:ext>
            </a:extLst>
          </p:cNvPr>
          <p:cNvSpPr/>
          <p:nvPr/>
        </p:nvSpPr>
        <p:spPr>
          <a:xfrm>
            <a:off x="2636610" y="2189193"/>
            <a:ext cx="173171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public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4B9C58-7431-4946-95D8-3D7E195B1FE9}"/>
              </a:ext>
            </a:extLst>
          </p:cNvPr>
          <p:cNvSpPr/>
          <p:nvPr/>
        </p:nvSpPr>
        <p:spPr>
          <a:xfrm>
            <a:off x="4938156" y="2189193"/>
            <a:ext cx="258588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protected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6823E7-379F-7442-B75B-7170B7C031DE}"/>
              </a:ext>
            </a:extLst>
          </p:cNvPr>
          <p:cNvSpPr/>
          <p:nvPr/>
        </p:nvSpPr>
        <p:spPr>
          <a:xfrm>
            <a:off x="8093863" y="2189193"/>
            <a:ext cx="205954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>
                <a:solidFill>
                  <a:srgbClr val="C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private</a:t>
            </a:r>
            <a:endParaRPr kumimoji="1" lang="zh-CN" altLang="en-US" sz="2800" b="1" dirty="0">
              <a:solidFill>
                <a:srgbClr val="C00000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C4ADC0-9494-DC49-A4A2-D6D0DC58E75A}"/>
              </a:ext>
            </a:extLst>
          </p:cNvPr>
          <p:cNvGrpSpPr/>
          <p:nvPr/>
        </p:nvGrpSpPr>
        <p:grpSpPr>
          <a:xfrm>
            <a:off x="932851" y="2946070"/>
            <a:ext cx="5298245" cy="924336"/>
            <a:chOff x="932851" y="2946070"/>
            <a:chExt cx="5298245" cy="92433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5FEAB55-E1AA-A64D-8AF3-A7BADF1EA4B9}"/>
                </a:ext>
              </a:extLst>
            </p:cNvPr>
            <p:cNvSpPr/>
            <p:nvPr/>
          </p:nvSpPr>
          <p:spPr>
            <a:xfrm>
              <a:off x="932851" y="3501074"/>
              <a:ext cx="5298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4D4D4D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公开的，默认</a:t>
              </a:r>
              <a:r>
                <a:rPr lang="zh-CN" altLang="en-US" b="1" dirty="0">
                  <a:solidFill>
                    <a:srgbClr val="4D4D4D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值。</a:t>
              </a:r>
              <a:r>
                <a:rPr lang="zh-CN" altLang="en-US" dirty="0">
                  <a:solidFill>
                    <a:srgbClr val="4D4D4D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任何对象在任何地方都可以访问</a:t>
              </a:r>
              <a:endParaRPr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49AB7782-0E31-0B44-B1A6-4408F645EE49}"/>
                </a:ext>
              </a:extLst>
            </p:cNvPr>
            <p:cNvCxnSpPr/>
            <p:nvPr/>
          </p:nvCxnSpPr>
          <p:spPr>
            <a:xfrm>
              <a:off x="3360496" y="2946070"/>
              <a:ext cx="0" cy="48293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BE459DF-087F-DD46-A8C0-5D50D070572E}"/>
              </a:ext>
            </a:extLst>
          </p:cNvPr>
          <p:cNvGrpSpPr/>
          <p:nvPr/>
        </p:nvGrpSpPr>
        <p:grpSpPr>
          <a:xfrm>
            <a:off x="3844159" y="2946070"/>
            <a:ext cx="4773874" cy="1848672"/>
            <a:chOff x="3844159" y="2946070"/>
            <a:chExt cx="4773874" cy="184867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C2B4C59-1857-E249-BB01-7F69EC19B66C}"/>
                </a:ext>
              </a:extLst>
            </p:cNvPr>
            <p:cNvSpPr/>
            <p:nvPr/>
          </p:nvSpPr>
          <p:spPr>
            <a:xfrm>
              <a:off x="3844159" y="4425410"/>
              <a:ext cx="47738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4D4D4D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受保护的。</a:t>
              </a:r>
              <a:r>
                <a:rPr lang="zh-CN" altLang="en-US" dirty="0">
                  <a:solidFill>
                    <a:srgbClr val="4D4D4D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能在当前类或者子类中进行访问</a:t>
              </a:r>
              <a:endParaRPr lang="en-US" altLang="zh-CN" dirty="0">
                <a:solidFill>
                  <a:srgbClr val="4D4D4D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D1D58F59-CFDB-FB44-903C-FF934836234F}"/>
                </a:ext>
              </a:extLst>
            </p:cNvPr>
            <p:cNvCxnSpPr>
              <a:cxnSpLocks/>
            </p:cNvCxnSpPr>
            <p:nvPr/>
          </p:nvCxnSpPr>
          <p:spPr>
            <a:xfrm>
              <a:off x="6242750" y="2946070"/>
              <a:ext cx="0" cy="140726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6C1068E-1C4C-D84C-85AF-E3D8DB508A95}"/>
              </a:ext>
            </a:extLst>
          </p:cNvPr>
          <p:cNvGrpSpPr/>
          <p:nvPr/>
        </p:nvGrpSpPr>
        <p:grpSpPr>
          <a:xfrm>
            <a:off x="7141925" y="2946070"/>
            <a:ext cx="3671198" cy="2754660"/>
            <a:chOff x="7141925" y="2946070"/>
            <a:chExt cx="3671198" cy="275466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BF49541-7852-D348-9526-01732D224DFB}"/>
                </a:ext>
              </a:extLst>
            </p:cNvPr>
            <p:cNvSpPr/>
            <p:nvPr/>
          </p:nvSpPr>
          <p:spPr>
            <a:xfrm>
              <a:off x="7141925" y="5331398"/>
              <a:ext cx="3671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4D4D4D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私有的。</a:t>
              </a:r>
              <a:r>
                <a:rPr lang="zh-CN" altLang="en-US" dirty="0">
                  <a:solidFill>
                    <a:srgbClr val="4D4D4D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只能在当前类中进行访问</a:t>
              </a: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C296F483-512D-4348-9784-4B9C4324571F}"/>
                </a:ext>
              </a:extLst>
            </p:cNvPr>
            <p:cNvCxnSpPr>
              <a:cxnSpLocks/>
            </p:cNvCxnSpPr>
            <p:nvPr/>
          </p:nvCxnSpPr>
          <p:spPr>
            <a:xfrm>
              <a:off x="8977524" y="2946070"/>
              <a:ext cx="0" cy="233160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33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53CF25C-A2DA-E741-8F86-06A776AA8A31}"/>
              </a:ext>
            </a:extLst>
          </p:cNvPr>
          <p:cNvSpPr/>
          <p:nvPr/>
        </p:nvSpPr>
        <p:spPr>
          <a:xfrm>
            <a:off x="3167921" y="1822501"/>
            <a:ext cx="633584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class Greeter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greet() {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("hi!");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" altLang="zh-CN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const g = new Greeter();</a:t>
            </a:r>
          </a:p>
          <a:p>
            <a:r>
              <a:rPr lang="en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g.greet</a:t>
            </a:r>
            <a:r>
              <a:rPr lang="en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zh-CN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protected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768FE8-B4B6-1041-A2CB-ED0F9EBD0B71}"/>
              </a:ext>
            </a:extLst>
          </p:cNvPr>
          <p:cNvSpPr/>
          <p:nvPr/>
        </p:nvSpPr>
        <p:spPr>
          <a:xfrm>
            <a:off x="3242120" y="2418122"/>
            <a:ext cx="6276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受保护的</a:t>
            </a:r>
            <a:r>
              <a:rPr lang="en-US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(</a:t>
            </a:r>
            <a:r>
              <a:rPr lang="en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protected)</a:t>
            </a: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成员只对它们所声明的类和子类可见</a:t>
            </a:r>
          </a:p>
        </p:txBody>
      </p:sp>
      <p:pic>
        <p:nvPicPr>
          <p:cNvPr id="5" name="图形 4" descr="举起的手">
            <a:extLst>
              <a:ext uri="{FF2B5EF4-FFF2-40B4-BE49-F238E27FC236}">
                <a16:creationId xmlns:a16="http://schemas.microsoft.com/office/drawing/2014/main" id="{8B4005F4-4C80-D544-B95B-BECDFDA63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292" y="2279622"/>
            <a:ext cx="692828" cy="64633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46A2EE5-198F-1249-ABEF-B205F0EFE274}"/>
              </a:ext>
            </a:extLst>
          </p:cNvPr>
          <p:cNvSpPr/>
          <p:nvPr/>
        </p:nvSpPr>
        <p:spPr>
          <a:xfrm>
            <a:off x="3242120" y="3429000"/>
            <a:ext cx="3671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派生类可以暴露基类受保护的成员</a:t>
            </a:r>
          </a:p>
        </p:txBody>
      </p:sp>
      <p:pic>
        <p:nvPicPr>
          <p:cNvPr id="7" name="图形 6" descr="举起的手">
            <a:extLst>
              <a:ext uri="{FF2B5EF4-FFF2-40B4-BE49-F238E27FC236}">
                <a16:creationId xmlns:a16="http://schemas.microsoft.com/office/drawing/2014/main" id="{4019FABB-583D-6D47-B3B3-F8A764FFE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292" y="3290500"/>
            <a:ext cx="692828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20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private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768FE8-B4B6-1041-A2CB-ED0F9EBD0B71}"/>
              </a:ext>
            </a:extLst>
          </p:cNvPr>
          <p:cNvSpPr/>
          <p:nvPr/>
        </p:nvSpPr>
        <p:spPr>
          <a:xfrm>
            <a:off x="3242120" y="2418122"/>
            <a:ext cx="6276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</a:t>
            </a:r>
            <a:r>
              <a:rPr lang="en" altLang="zh-CN" dirty="0" err="1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rivate</a:t>
            </a: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和 </a:t>
            </a:r>
            <a:r>
              <a:rPr lang="en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protected</a:t>
            </a: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一样，但不允许从子类中访问该成员。</a:t>
            </a:r>
          </a:p>
        </p:txBody>
      </p:sp>
      <p:pic>
        <p:nvPicPr>
          <p:cNvPr id="5" name="图形 4" descr="举起的手">
            <a:extLst>
              <a:ext uri="{FF2B5EF4-FFF2-40B4-BE49-F238E27FC236}">
                <a16:creationId xmlns:a16="http://schemas.microsoft.com/office/drawing/2014/main" id="{8B4005F4-4C80-D544-B95B-BECDFDA63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292" y="2279622"/>
            <a:ext cx="692828" cy="6463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67FFCB-A698-A14C-8A3A-383D5845CFC3}"/>
              </a:ext>
            </a:extLst>
          </p:cNvPr>
          <p:cNvSpPr/>
          <p:nvPr/>
        </p:nvSpPr>
        <p:spPr>
          <a:xfrm>
            <a:off x="3242120" y="3244334"/>
            <a:ext cx="6276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TypeScript</a:t>
            </a:r>
            <a:r>
              <a:rPr lang="zh-CN" altLang="en-US" dirty="0">
                <a:solidFill>
                  <a:srgbClr val="34495E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允许跨实例的私有访问</a:t>
            </a:r>
          </a:p>
        </p:txBody>
      </p:sp>
      <p:pic>
        <p:nvPicPr>
          <p:cNvPr id="9" name="图形 8" descr="举起的手">
            <a:extLst>
              <a:ext uri="{FF2B5EF4-FFF2-40B4-BE49-F238E27FC236}">
                <a16:creationId xmlns:a16="http://schemas.microsoft.com/office/drawing/2014/main" id="{5A5B855B-D889-2648-9340-537107E81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292" y="3105834"/>
            <a:ext cx="692828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048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3875803-3422-EE46-A9F2-3AF49BC14DA3}"/>
              </a:ext>
            </a:extLst>
          </p:cNvPr>
          <p:cNvSpPr txBox="1"/>
          <p:nvPr/>
        </p:nvSpPr>
        <p:spPr>
          <a:xfrm>
            <a:off x="1272540" y="533191"/>
            <a:ext cx="964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静态成员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8393BD-6CAC-6042-AFCE-B957020C5F52}"/>
              </a:ext>
            </a:extLst>
          </p:cNvPr>
          <p:cNvGrpSpPr/>
          <p:nvPr/>
        </p:nvGrpSpPr>
        <p:grpSpPr>
          <a:xfrm>
            <a:off x="2669214" y="4852265"/>
            <a:ext cx="6969462" cy="646332"/>
            <a:chOff x="2669214" y="4852265"/>
            <a:chExt cx="6969462" cy="6463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4768FE8-B4B6-1041-A2CB-ED0F9EBD0B71}"/>
                </a:ext>
              </a:extLst>
            </p:cNvPr>
            <p:cNvSpPr/>
            <p:nvPr/>
          </p:nvSpPr>
          <p:spPr>
            <a:xfrm>
              <a:off x="3362042" y="5060015"/>
              <a:ext cx="62766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特殊的静态名称不安全，避免使用：</a:t>
              </a:r>
              <a:r>
                <a:rPr lang="en-US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name,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 </a:t>
              </a:r>
              <a:r>
                <a:rPr lang="en-US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length,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 </a:t>
              </a:r>
              <a:r>
                <a:rPr lang="en-US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call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 等</a:t>
              </a:r>
            </a:p>
          </p:txBody>
        </p:sp>
        <p:pic>
          <p:nvPicPr>
            <p:cNvPr id="5" name="图形 4" descr="举起的手">
              <a:extLst>
                <a:ext uri="{FF2B5EF4-FFF2-40B4-BE49-F238E27FC236}">
                  <a16:creationId xmlns:a16="http://schemas.microsoft.com/office/drawing/2014/main" id="{8B4005F4-4C80-D544-B95B-BECDFDA63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69214" y="4852265"/>
              <a:ext cx="692828" cy="646332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695F2DD-FA69-F140-A039-79AF1BD3687C}"/>
              </a:ext>
            </a:extLst>
          </p:cNvPr>
          <p:cNvGrpSpPr/>
          <p:nvPr/>
        </p:nvGrpSpPr>
        <p:grpSpPr>
          <a:xfrm>
            <a:off x="2671231" y="5498597"/>
            <a:ext cx="7329224" cy="646332"/>
            <a:chOff x="2669214" y="5678477"/>
            <a:chExt cx="7329224" cy="64633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E67FFCB-A698-A14C-8A3A-383D5845CFC3}"/>
                </a:ext>
              </a:extLst>
            </p:cNvPr>
            <p:cNvSpPr/>
            <p:nvPr/>
          </p:nvSpPr>
          <p:spPr>
            <a:xfrm>
              <a:off x="3362041" y="5816977"/>
              <a:ext cx="66363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C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TypeScript</a:t>
              </a:r>
              <a:r>
                <a:rPr lang="zh-CN" altLang="en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没有</a:t>
              </a:r>
              <a:r>
                <a:rPr lang="zh-CN" altLang="en-US" dirty="0">
                  <a:solidFill>
                    <a:srgbClr val="34495E"/>
                  </a:solidFill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静态类的概念，因为我们还有函数和普通对象</a:t>
              </a:r>
            </a:p>
          </p:txBody>
        </p:sp>
        <p:pic>
          <p:nvPicPr>
            <p:cNvPr id="9" name="图形 8" descr="举起的手">
              <a:extLst>
                <a:ext uri="{FF2B5EF4-FFF2-40B4-BE49-F238E27FC236}">
                  <a16:creationId xmlns:a16="http://schemas.microsoft.com/office/drawing/2014/main" id="{5A5B855B-D889-2648-9340-537107E81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69214" y="5678477"/>
              <a:ext cx="692828" cy="646332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5426123-CA6D-DB4F-81A1-C818B48C28DA}"/>
              </a:ext>
            </a:extLst>
          </p:cNvPr>
          <p:cNvSpPr/>
          <p:nvPr/>
        </p:nvSpPr>
        <p:spPr>
          <a:xfrm>
            <a:off x="2669214" y="1830954"/>
            <a:ext cx="63358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x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CN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lang="en" altLang="zh-CN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printX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MyClass.x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CN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MyClass.x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" altLang="zh-CN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MyClass.printX</a:t>
            </a:r>
            <a:r>
              <a:rPr lang="en" altLang="zh-CN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6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28141</TotalTime>
  <Words>3859</Words>
  <Application>Microsoft Macintosh PowerPoint</Application>
  <PresentationFormat>宽屏</PresentationFormat>
  <Paragraphs>798</Paragraphs>
  <Slides>119</Slides>
  <Notes>83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30" baseType="lpstr">
      <vt:lpstr>等线</vt:lpstr>
      <vt:lpstr>等线 Light</vt:lpstr>
      <vt:lpstr>微软雅黑</vt:lpstr>
      <vt:lpstr>Lantinghei SC Extralight</vt:lpstr>
      <vt:lpstr>Lantinghei SC Extralight</vt:lpstr>
      <vt:lpstr>Lantinghei SC Heavy</vt:lpstr>
      <vt:lpstr>Ubuntu</vt:lpstr>
      <vt:lpstr>Arial</vt:lpstr>
      <vt:lpstr>Courier New</vt:lpstr>
      <vt:lpstr>Fira Code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焦 午阳</dc:creator>
  <cp:lastModifiedBy>Microsoft Office User</cp:lastModifiedBy>
  <cp:revision>890</cp:revision>
  <dcterms:created xsi:type="dcterms:W3CDTF">2021-11-10T08:39:09Z</dcterms:created>
  <dcterms:modified xsi:type="dcterms:W3CDTF">2022-01-05T07:16:51Z</dcterms:modified>
</cp:coreProperties>
</file>